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6" r:id="rId2"/>
  </p:sldMasterIdLst>
  <p:notesMasterIdLst>
    <p:notesMasterId r:id="rId14"/>
  </p:notesMasterIdLst>
  <p:handoutMasterIdLst>
    <p:handoutMasterId r:id="rId15"/>
  </p:handoutMasterIdLst>
  <p:sldIdLst>
    <p:sldId id="279" r:id="rId3"/>
    <p:sldId id="346" r:id="rId4"/>
    <p:sldId id="341" r:id="rId5"/>
    <p:sldId id="342" r:id="rId6"/>
    <p:sldId id="343" r:id="rId7"/>
    <p:sldId id="350" r:id="rId8"/>
    <p:sldId id="355" r:id="rId9"/>
    <p:sldId id="354" r:id="rId10"/>
    <p:sldId id="351" r:id="rId11"/>
    <p:sldId id="352" r:id="rId12"/>
    <p:sldId id="353" r:id="rId1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232" autoAdjust="0"/>
    <p:restoredTop sz="94660"/>
  </p:normalViewPr>
  <p:slideViewPr>
    <p:cSldViewPr>
      <p:cViewPr>
        <p:scale>
          <a:sx n="81" d="100"/>
          <a:sy n="81" d="100"/>
        </p:scale>
        <p:origin x="-102" y="18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344BE3-FC1D-4A70-AB87-BF862ADA8E74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0D0AC74-ED48-40C3-8A0A-8FBB0C6C2711}">
      <dgm:prSet phldrT="[Text]"/>
      <dgm:spPr/>
      <dgm:t>
        <a:bodyPr/>
        <a:lstStyle/>
        <a:p>
          <a:r>
            <a:rPr lang="en-US" dirty="0" smtClean="0"/>
            <a:t>Trash Input Conveyor</a:t>
          </a:r>
          <a:endParaRPr lang="en-US" dirty="0"/>
        </a:p>
      </dgm:t>
    </dgm:pt>
    <dgm:pt modelId="{7F5B7023-94B5-4472-8CA0-69BA1997F283}" type="parTrans" cxnId="{783BC0BE-20D9-43AE-BD38-9699C6706E4F}">
      <dgm:prSet/>
      <dgm:spPr/>
      <dgm:t>
        <a:bodyPr/>
        <a:lstStyle/>
        <a:p>
          <a:endParaRPr lang="en-US"/>
        </a:p>
      </dgm:t>
    </dgm:pt>
    <dgm:pt modelId="{7CC7F9A2-3720-40CC-8F9A-8725B4B11ABA}" type="sibTrans" cxnId="{783BC0BE-20D9-43AE-BD38-9699C6706E4F}">
      <dgm:prSet/>
      <dgm:spPr/>
      <dgm:t>
        <a:bodyPr/>
        <a:lstStyle/>
        <a:p>
          <a:endParaRPr lang="en-US"/>
        </a:p>
      </dgm:t>
    </dgm:pt>
    <dgm:pt modelId="{DCFFDE39-D858-44D2-9374-9ACA5032FAB3}">
      <dgm:prSet phldrT="[Text]"/>
      <dgm:spPr/>
      <dgm:t>
        <a:bodyPr/>
        <a:lstStyle/>
        <a:p>
          <a:r>
            <a:rPr lang="en-US" dirty="0" smtClean="0"/>
            <a:t>Transmutation Machinery</a:t>
          </a:r>
          <a:endParaRPr lang="en-US" dirty="0"/>
        </a:p>
      </dgm:t>
    </dgm:pt>
    <dgm:pt modelId="{483EF484-966B-4EC3-9473-F288C6C9873A}" type="parTrans" cxnId="{7B37CB74-FD15-4E15-B620-78EBABA79135}">
      <dgm:prSet/>
      <dgm:spPr/>
      <dgm:t>
        <a:bodyPr/>
        <a:lstStyle/>
        <a:p>
          <a:endParaRPr lang="en-US"/>
        </a:p>
      </dgm:t>
    </dgm:pt>
    <dgm:pt modelId="{5512EE27-9FE2-40E2-9C49-17C114607DFC}" type="sibTrans" cxnId="{7B37CB74-FD15-4E15-B620-78EBABA79135}">
      <dgm:prSet/>
      <dgm:spPr/>
      <dgm:t>
        <a:bodyPr/>
        <a:lstStyle/>
        <a:p>
          <a:endParaRPr lang="en-US"/>
        </a:p>
      </dgm:t>
    </dgm:pt>
    <dgm:pt modelId="{73859CDB-9B36-4ACD-883D-5A5C547FC108}">
      <dgm:prSet phldrT="[Text]"/>
      <dgm:spPr/>
      <dgm:t>
        <a:bodyPr/>
        <a:lstStyle/>
        <a:p>
          <a:r>
            <a:rPr lang="en-US" dirty="0" smtClean="0"/>
            <a:t>Gold Output Conveyor</a:t>
          </a:r>
          <a:endParaRPr lang="en-US" dirty="0"/>
        </a:p>
      </dgm:t>
    </dgm:pt>
    <dgm:pt modelId="{95828C15-F106-4CB4-9693-18278A48ECC9}" type="parTrans" cxnId="{E8D6812F-6DF5-4903-8C6F-94B94A8AB80C}">
      <dgm:prSet/>
      <dgm:spPr/>
      <dgm:t>
        <a:bodyPr/>
        <a:lstStyle/>
        <a:p>
          <a:endParaRPr lang="en-US"/>
        </a:p>
      </dgm:t>
    </dgm:pt>
    <dgm:pt modelId="{F7C8E66D-E055-497D-A483-5D3341797E7B}" type="sibTrans" cxnId="{E8D6812F-6DF5-4903-8C6F-94B94A8AB80C}">
      <dgm:prSet/>
      <dgm:spPr/>
      <dgm:t>
        <a:bodyPr/>
        <a:lstStyle/>
        <a:p>
          <a:endParaRPr lang="en-US"/>
        </a:p>
      </dgm:t>
    </dgm:pt>
    <dgm:pt modelId="{94753716-1F03-4F23-9288-984612ACFCF6}" type="pres">
      <dgm:prSet presAssocID="{B6344BE3-FC1D-4A70-AB87-BF862ADA8E7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D1F02BC-5D26-43B2-995D-F1F7C1D7FE5B}" type="pres">
      <dgm:prSet presAssocID="{80D0AC74-ED48-40C3-8A0A-8FBB0C6C271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12A357-39F4-4304-92C0-C841245EAADF}" type="pres">
      <dgm:prSet presAssocID="{7CC7F9A2-3720-40CC-8F9A-8725B4B11ABA}" presName="sibTrans" presStyleLbl="sibTrans2D1" presStyleIdx="0" presStyleCnt="2"/>
      <dgm:spPr/>
      <dgm:t>
        <a:bodyPr/>
        <a:lstStyle/>
        <a:p>
          <a:endParaRPr lang="en-US"/>
        </a:p>
      </dgm:t>
    </dgm:pt>
    <dgm:pt modelId="{9DA87C0E-B41B-4D27-8068-4A47D46DB363}" type="pres">
      <dgm:prSet presAssocID="{7CC7F9A2-3720-40CC-8F9A-8725B4B11ABA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0F455D72-1FE7-46D2-A072-72828C814A6E}" type="pres">
      <dgm:prSet presAssocID="{DCFFDE39-D858-44D2-9374-9ACA5032FAB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685315-A300-4123-BA7F-07E8D39CE4B1}" type="pres">
      <dgm:prSet presAssocID="{5512EE27-9FE2-40E2-9C49-17C114607DFC}" presName="sibTrans" presStyleLbl="sibTrans2D1" presStyleIdx="1" presStyleCnt="2"/>
      <dgm:spPr/>
      <dgm:t>
        <a:bodyPr/>
        <a:lstStyle/>
        <a:p>
          <a:endParaRPr lang="en-US"/>
        </a:p>
      </dgm:t>
    </dgm:pt>
    <dgm:pt modelId="{2848D258-E2DF-4F63-B483-076B704A5B88}" type="pres">
      <dgm:prSet presAssocID="{5512EE27-9FE2-40E2-9C49-17C114607DFC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F03B7EB2-9FD7-4F47-9079-78FB7FA23110}" type="pres">
      <dgm:prSet presAssocID="{73859CDB-9B36-4ACD-883D-5A5C547FC10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A3AC7F-BA56-471A-807D-B7D07965F7E8}" type="presOf" srcId="{80D0AC74-ED48-40C3-8A0A-8FBB0C6C2711}" destId="{CD1F02BC-5D26-43B2-995D-F1F7C1D7FE5B}" srcOrd="0" destOrd="0" presId="urn:microsoft.com/office/officeart/2005/8/layout/process1"/>
    <dgm:cxn modelId="{40991650-2B3D-47A7-A2D7-3816D2907AC9}" type="presOf" srcId="{5512EE27-9FE2-40E2-9C49-17C114607DFC}" destId="{2848D258-E2DF-4F63-B483-076B704A5B88}" srcOrd="1" destOrd="0" presId="urn:microsoft.com/office/officeart/2005/8/layout/process1"/>
    <dgm:cxn modelId="{5D45A2D6-985B-4712-A3C3-55F519E963CE}" type="presOf" srcId="{7CC7F9A2-3720-40CC-8F9A-8725B4B11ABA}" destId="{3B12A357-39F4-4304-92C0-C841245EAADF}" srcOrd="0" destOrd="0" presId="urn:microsoft.com/office/officeart/2005/8/layout/process1"/>
    <dgm:cxn modelId="{783BC0BE-20D9-43AE-BD38-9699C6706E4F}" srcId="{B6344BE3-FC1D-4A70-AB87-BF862ADA8E74}" destId="{80D0AC74-ED48-40C3-8A0A-8FBB0C6C2711}" srcOrd="0" destOrd="0" parTransId="{7F5B7023-94B5-4472-8CA0-69BA1997F283}" sibTransId="{7CC7F9A2-3720-40CC-8F9A-8725B4B11ABA}"/>
    <dgm:cxn modelId="{7B37CB74-FD15-4E15-B620-78EBABA79135}" srcId="{B6344BE3-FC1D-4A70-AB87-BF862ADA8E74}" destId="{DCFFDE39-D858-44D2-9374-9ACA5032FAB3}" srcOrd="1" destOrd="0" parTransId="{483EF484-966B-4EC3-9473-F288C6C9873A}" sibTransId="{5512EE27-9FE2-40E2-9C49-17C114607DFC}"/>
    <dgm:cxn modelId="{17AB4BCA-289A-4411-9006-F874B224013A}" type="presOf" srcId="{73859CDB-9B36-4ACD-883D-5A5C547FC108}" destId="{F03B7EB2-9FD7-4F47-9079-78FB7FA23110}" srcOrd="0" destOrd="0" presId="urn:microsoft.com/office/officeart/2005/8/layout/process1"/>
    <dgm:cxn modelId="{7F228305-42ED-4CCB-B423-3906E9B11F2D}" type="presOf" srcId="{DCFFDE39-D858-44D2-9374-9ACA5032FAB3}" destId="{0F455D72-1FE7-46D2-A072-72828C814A6E}" srcOrd="0" destOrd="0" presId="urn:microsoft.com/office/officeart/2005/8/layout/process1"/>
    <dgm:cxn modelId="{9CC23EBD-8E09-4B3C-BE90-3C54A80BB535}" type="presOf" srcId="{B6344BE3-FC1D-4A70-AB87-BF862ADA8E74}" destId="{94753716-1F03-4F23-9288-984612ACFCF6}" srcOrd="0" destOrd="0" presId="urn:microsoft.com/office/officeart/2005/8/layout/process1"/>
    <dgm:cxn modelId="{F959E412-DE2A-4CD8-9EFD-B15BD7790981}" type="presOf" srcId="{5512EE27-9FE2-40E2-9C49-17C114607DFC}" destId="{69685315-A300-4123-BA7F-07E8D39CE4B1}" srcOrd="0" destOrd="0" presId="urn:microsoft.com/office/officeart/2005/8/layout/process1"/>
    <dgm:cxn modelId="{E8D6812F-6DF5-4903-8C6F-94B94A8AB80C}" srcId="{B6344BE3-FC1D-4A70-AB87-BF862ADA8E74}" destId="{73859CDB-9B36-4ACD-883D-5A5C547FC108}" srcOrd="2" destOrd="0" parTransId="{95828C15-F106-4CB4-9693-18278A48ECC9}" sibTransId="{F7C8E66D-E055-497D-A483-5D3341797E7B}"/>
    <dgm:cxn modelId="{9C4EA6FC-A836-493D-A062-8CC570F009E1}" type="presOf" srcId="{7CC7F9A2-3720-40CC-8F9A-8725B4B11ABA}" destId="{9DA87C0E-B41B-4D27-8068-4A47D46DB363}" srcOrd="1" destOrd="0" presId="urn:microsoft.com/office/officeart/2005/8/layout/process1"/>
    <dgm:cxn modelId="{5632D3F8-DCDF-4876-8A33-A9651FBB935E}" type="presParOf" srcId="{94753716-1F03-4F23-9288-984612ACFCF6}" destId="{CD1F02BC-5D26-43B2-995D-F1F7C1D7FE5B}" srcOrd="0" destOrd="0" presId="urn:microsoft.com/office/officeart/2005/8/layout/process1"/>
    <dgm:cxn modelId="{712EFB4E-8BCD-4482-9275-F3559B67C341}" type="presParOf" srcId="{94753716-1F03-4F23-9288-984612ACFCF6}" destId="{3B12A357-39F4-4304-92C0-C841245EAADF}" srcOrd="1" destOrd="0" presId="urn:microsoft.com/office/officeart/2005/8/layout/process1"/>
    <dgm:cxn modelId="{A567D94E-D7CE-4AFF-BB39-F38321CD507B}" type="presParOf" srcId="{3B12A357-39F4-4304-92C0-C841245EAADF}" destId="{9DA87C0E-B41B-4D27-8068-4A47D46DB363}" srcOrd="0" destOrd="0" presId="urn:microsoft.com/office/officeart/2005/8/layout/process1"/>
    <dgm:cxn modelId="{6A6B1039-BD6E-4B0E-ABE8-F94651A590CC}" type="presParOf" srcId="{94753716-1F03-4F23-9288-984612ACFCF6}" destId="{0F455D72-1FE7-46D2-A072-72828C814A6E}" srcOrd="2" destOrd="0" presId="urn:microsoft.com/office/officeart/2005/8/layout/process1"/>
    <dgm:cxn modelId="{D61014CA-7714-4342-A4BA-7083B01AE9A1}" type="presParOf" srcId="{94753716-1F03-4F23-9288-984612ACFCF6}" destId="{69685315-A300-4123-BA7F-07E8D39CE4B1}" srcOrd="3" destOrd="0" presId="urn:microsoft.com/office/officeart/2005/8/layout/process1"/>
    <dgm:cxn modelId="{8D35FDC5-1CC8-468D-9411-D5DF25F81E81}" type="presParOf" srcId="{69685315-A300-4123-BA7F-07E8D39CE4B1}" destId="{2848D258-E2DF-4F63-B483-076B704A5B88}" srcOrd="0" destOrd="0" presId="urn:microsoft.com/office/officeart/2005/8/layout/process1"/>
    <dgm:cxn modelId="{8784673D-2A76-49E3-A6FD-CEE526753E28}" type="presParOf" srcId="{94753716-1F03-4F23-9288-984612ACFCF6}" destId="{F03B7EB2-9FD7-4F47-9079-78FB7FA2311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F02BC-5D26-43B2-995D-F1F7C1D7FE5B}">
      <dsp:nvSpPr>
        <dsp:cNvPr id="0" name=""/>
        <dsp:cNvSpPr/>
      </dsp:nvSpPr>
      <dsp:spPr>
        <a:xfrm>
          <a:off x="8772" y="1334341"/>
          <a:ext cx="2621860" cy="157311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Trash Input Conveyor</a:t>
          </a:r>
          <a:endParaRPr lang="en-US" sz="2800" kern="1200" dirty="0"/>
        </a:p>
      </dsp:txBody>
      <dsp:txXfrm>
        <a:off x="54847" y="1380416"/>
        <a:ext cx="2529710" cy="1480966"/>
      </dsp:txXfrm>
    </dsp:sp>
    <dsp:sp modelId="{3B12A357-39F4-4304-92C0-C841245EAADF}">
      <dsp:nvSpPr>
        <dsp:cNvPr id="0" name=""/>
        <dsp:cNvSpPr/>
      </dsp:nvSpPr>
      <dsp:spPr>
        <a:xfrm>
          <a:off x="2892818" y="1795789"/>
          <a:ext cx="555834" cy="6502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2892818" y="1925833"/>
        <a:ext cx="389084" cy="390133"/>
      </dsp:txXfrm>
    </dsp:sp>
    <dsp:sp modelId="{0F455D72-1FE7-46D2-A072-72828C814A6E}">
      <dsp:nvSpPr>
        <dsp:cNvPr id="0" name=""/>
        <dsp:cNvSpPr/>
      </dsp:nvSpPr>
      <dsp:spPr>
        <a:xfrm>
          <a:off x="3679376" y="1334341"/>
          <a:ext cx="2621860" cy="157311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Transmutation Machinery</a:t>
          </a:r>
          <a:endParaRPr lang="en-US" sz="2800" kern="1200" dirty="0"/>
        </a:p>
      </dsp:txBody>
      <dsp:txXfrm>
        <a:off x="3725451" y="1380416"/>
        <a:ext cx="2529710" cy="1480966"/>
      </dsp:txXfrm>
    </dsp:sp>
    <dsp:sp modelId="{69685315-A300-4123-BA7F-07E8D39CE4B1}">
      <dsp:nvSpPr>
        <dsp:cNvPr id="0" name=""/>
        <dsp:cNvSpPr/>
      </dsp:nvSpPr>
      <dsp:spPr>
        <a:xfrm>
          <a:off x="6563422" y="1795789"/>
          <a:ext cx="555834" cy="6502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6563422" y="1925833"/>
        <a:ext cx="389084" cy="390133"/>
      </dsp:txXfrm>
    </dsp:sp>
    <dsp:sp modelId="{F03B7EB2-9FD7-4F47-9079-78FB7FA23110}">
      <dsp:nvSpPr>
        <dsp:cNvPr id="0" name=""/>
        <dsp:cNvSpPr/>
      </dsp:nvSpPr>
      <dsp:spPr>
        <a:xfrm>
          <a:off x="7349980" y="1334341"/>
          <a:ext cx="2621860" cy="157311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Gold Output Conveyor</a:t>
          </a:r>
          <a:endParaRPr lang="en-US" sz="2800" kern="1200" dirty="0"/>
        </a:p>
      </dsp:txBody>
      <dsp:txXfrm>
        <a:off x="7396055" y="1380416"/>
        <a:ext cx="2529710" cy="14809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6E22E-288A-414B-A8DE-E4DBD03D5FC0}" type="datetimeFigureOut">
              <a:rPr lang="en-US"/>
              <a:t>4/19/2016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14579-D02A-4B51-B5DF-8EC449F77AC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9AE7E-E0F9-4C51-AD9A-F4C3A6E23BBF}" type="datetimeFigureOut">
              <a:rPr lang="en-US"/>
              <a:t>4/19/2016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74690-7256-4BB9-AC0F-97AEAE8CDEC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4/19/2016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Oval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Oval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Oval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4/19/2016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4/19/2016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13" name="Group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Oval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4/19/2016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4/19/2016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4/19/2016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4/19/2016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4/19/2016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4/19/2016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4/19/2016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4/19/2016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Rounded Rectangle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4/19/2016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635000"/>
          </a:xfrm>
        </p:spPr>
        <p:txBody>
          <a:bodyPr/>
          <a:lstStyle/>
          <a:p>
            <a:pPr algn="ctr"/>
            <a:r>
              <a:rPr lang="en-US" dirty="0" smtClean="0"/>
              <a:t>René Descartes (1596-1650)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7513" y="1143000"/>
            <a:ext cx="3733800" cy="5057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0412" y="5830905"/>
            <a:ext cx="298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Portrait by </a:t>
            </a:r>
            <a:r>
              <a:rPr lang="en-US" dirty="0" err="1" smtClean="0"/>
              <a:t>Frans</a:t>
            </a:r>
            <a:r>
              <a:rPr lang="en-US" dirty="0" smtClean="0"/>
              <a:t> Hals (1659)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93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711200"/>
          </a:xfrm>
        </p:spPr>
        <p:txBody>
          <a:bodyPr/>
          <a:lstStyle/>
          <a:p>
            <a:pPr algn="ctr"/>
            <a:r>
              <a:rPr lang="en-US" dirty="0" smtClean="0"/>
              <a:t>Meditation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1295400"/>
            <a:ext cx="9751060" cy="4775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problem: (p. 13, 1</a:t>
            </a:r>
            <a:r>
              <a:rPr lang="en-US" baseline="30000" dirty="0" smtClean="0"/>
              <a:t>st</a:t>
            </a:r>
            <a:r>
              <a:rPr lang="en-US" dirty="0"/>
              <a:t> s</a:t>
            </a:r>
            <a:r>
              <a:rPr lang="en-US" dirty="0" smtClean="0"/>
              <a:t>entence) </a:t>
            </a:r>
          </a:p>
          <a:p>
            <a:pPr marL="0" indent="0">
              <a:buNone/>
            </a:pPr>
            <a:r>
              <a:rPr lang="en-US" dirty="0" smtClean="0"/>
              <a:t>The solution: (p. 13, 2</a:t>
            </a:r>
            <a:r>
              <a:rPr lang="en-US" baseline="30000" dirty="0" smtClean="0"/>
              <a:t>nd</a:t>
            </a:r>
            <a:r>
              <a:rPr lang="en-US" dirty="0" smtClean="0"/>
              <a:t> sentence)</a:t>
            </a:r>
          </a:p>
          <a:p>
            <a:pPr marL="0" indent="0">
              <a:buNone/>
            </a:pPr>
            <a:r>
              <a:rPr lang="en-US" dirty="0" smtClean="0"/>
              <a:t>The method: (p. 13-4, second paragraph)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7012" y="1295400"/>
            <a:ext cx="3737172" cy="505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304800"/>
            <a:ext cx="9751060" cy="711200"/>
          </a:xfrm>
        </p:spPr>
        <p:txBody>
          <a:bodyPr/>
          <a:lstStyle/>
          <a:p>
            <a:pPr algn="ctr"/>
            <a:r>
              <a:rPr lang="en-US" dirty="0" smtClean="0"/>
              <a:t>Meditation One: Doubting the Senses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1143000"/>
            <a:ext cx="11048999" cy="5334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An imagined dialogue (from p. 14, all three full paragraphs):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S: Sometimes the senses deceive, so we shouldn’t trust them. (“Surely 	whatever…”)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H: But they only deceive when far away, etc. (“But perhaps…”)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S: But insane people have hallucinations even about what’s up close. 	(“Unless perhaps…”)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H: But I’m not insane. (“But such people…”)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S: But my senses deceive me about what’s up close when I’m dreaming. 	(“This would be all well and good…”)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H: But it doesn’t feel like I’m dreaming right now. (“But right now…”)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S: Yes, but I’ve also thought the same thing when I </a:t>
            </a:r>
            <a:r>
              <a:rPr lang="en-US" i="1" dirty="0" smtClean="0"/>
              <a:t>was</a:t>
            </a:r>
            <a:r>
              <a:rPr lang="en-US" dirty="0" smtClean="0"/>
              <a:t> dreaming. (“As if I 	did not recall</a:t>
            </a:r>
            <a:r>
              <a:rPr lang="en-US" dirty="0" smtClean="0"/>
              <a:t>…”)</a:t>
            </a:r>
            <a:endParaRPr lang="en-US" dirty="0" smtClean="0"/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18"/>
          <a:stretch/>
        </p:blipFill>
        <p:spPr>
          <a:xfrm>
            <a:off x="10591480" y="401956"/>
            <a:ext cx="1141731" cy="12685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29613" y="6172200"/>
            <a:ext cx="26035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Dialogue form inspired by  Jonathan Bennet edition</a:t>
            </a:r>
          </a:p>
          <a:p>
            <a:r>
              <a:rPr lang="en-US" sz="800" dirty="0"/>
              <a:t>http://www.earlymoderntexts.com/authors/descartes </a:t>
            </a:r>
          </a:p>
        </p:txBody>
      </p:sp>
    </p:spTree>
    <p:extLst>
      <p:ext uri="{BB962C8B-B14F-4D97-AF65-F5344CB8AC3E}">
        <p14:creationId xmlns:p14="http://schemas.microsoft.com/office/powerpoint/2010/main" val="420569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224094"/>
            <a:ext cx="9751060" cy="711200"/>
          </a:xfrm>
        </p:spPr>
        <p:txBody>
          <a:bodyPr/>
          <a:lstStyle/>
          <a:p>
            <a:pPr algn="ctr"/>
            <a:r>
              <a:rPr lang="en-US" dirty="0" smtClean="0"/>
              <a:t>Meditation One: Doubting Everything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32612" y="923773"/>
            <a:ext cx="2262187" cy="27779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48" t="1984" r="13133"/>
          <a:stretch/>
        </p:blipFill>
        <p:spPr>
          <a:xfrm>
            <a:off x="9194882" y="953829"/>
            <a:ext cx="2590800" cy="27325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9212" y="1336220"/>
            <a:ext cx="4343317" cy="46243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179" y="3714944"/>
            <a:ext cx="4724400" cy="26648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3280" y="1365052"/>
            <a:ext cx="23321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p. 14-15: Math is still certain even if I’m dreaming.</a:t>
            </a:r>
          </a:p>
          <a:p>
            <a:endParaRPr lang="en-US" sz="2400" dirty="0"/>
          </a:p>
          <a:p>
            <a:r>
              <a:rPr lang="en-US" sz="2400" dirty="0" smtClean="0"/>
              <a:t>p. 15-17: But not if I’m being deceived by an all-powerful </a:t>
            </a:r>
          </a:p>
          <a:p>
            <a:r>
              <a:rPr lang="en-US" sz="2400" dirty="0" smtClean="0"/>
              <a:t>evil genius.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354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482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Meditation Two: “I exist”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2" y="1066800"/>
            <a:ext cx="10514331" cy="5003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Suppose I’m deceived in every possible way about all my beliefs: (p. 17-18) </a:t>
            </a:r>
          </a:p>
          <a:p>
            <a:pPr marL="0" indent="0">
              <a:buNone/>
            </a:pPr>
            <a:r>
              <a:rPr lang="en-US" dirty="0" smtClean="0"/>
              <a:t>	1. Either I’m deceiving myself, or someone else is deceiving me. </a:t>
            </a:r>
          </a:p>
          <a:p>
            <a:pPr marL="0" indent="0">
              <a:buNone/>
            </a:pPr>
            <a:r>
              <a:rPr lang="en-US" dirty="0" smtClean="0"/>
              <a:t>	2. If I’m deceiving myself, I exist.</a:t>
            </a:r>
          </a:p>
          <a:p>
            <a:pPr marL="0" indent="0">
              <a:buNone/>
            </a:pPr>
            <a:r>
              <a:rPr lang="en-US" dirty="0" smtClean="0"/>
              <a:t>	3. If someone else is deceiving me, I exist. </a:t>
            </a:r>
          </a:p>
          <a:p>
            <a:pPr marL="0" indent="0">
              <a:buNone/>
            </a:pPr>
            <a:r>
              <a:rPr lang="en-US" dirty="0" smtClean="0"/>
              <a:t>	-----</a:t>
            </a:r>
          </a:p>
          <a:p>
            <a:pPr marL="0" indent="0">
              <a:buNone/>
            </a:pPr>
            <a:r>
              <a:rPr lang="en-US" dirty="0" smtClean="0"/>
              <a:t>	Therefore, 4. Either way, I exist.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But what am I? “a thinking thing” (p. 19) </a:t>
            </a:r>
          </a:p>
          <a:p>
            <a:pPr marL="0" indent="0">
              <a:buNone/>
            </a:pPr>
            <a:r>
              <a:rPr lang="en-US" dirty="0" smtClean="0"/>
              <a:t>What does that mean? (See p. 19-20)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323" y="2821150"/>
            <a:ext cx="3828620" cy="3249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18"/>
          <a:stretch/>
        </p:blipFill>
        <p:spPr>
          <a:xfrm>
            <a:off x="10207943" y="431800"/>
            <a:ext cx="1524000" cy="169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21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482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Meditation Two: The Wax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2" y="1066800"/>
            <a:ext cx="10514331" cy="500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Terminology: Imagination vs Understanding</a:t>
            </a:r>
          </a:p>
          <a:p>
            <a:pPr marL="0" indent="0">
              <a:buNone/>
            </a:pPr>
            <a:r>
              <a:rPr lang="en-US" dirty="0" smtClean="0"/>
              <a:t>	Imagination = make-believe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The wax example (p. 21-23):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18"/>
          <a:stretch/>
        </p:blipFill>
        <p:spPr>
          <a:xfrm>
            <a:off x="10207943" y="431800"/>
            <a:ext cx="1524000" cy="169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20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482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Meditation Two: The Wax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2" y="1066800"/>
            <a:ext cx="10514331" cy="500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Terminology: Imagination vs Understanding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trike="sngStrike" dirty="0" smtClean="0"/>
              <a:t>Imagination = make-believe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The wax example (p. 21-23):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18"/>
          <a:stretch/>
        </p:blipFill>
        <p:spPr>
          <a:xfrm>
            <a:off x="10207943" y="431800"/>
            <a:ext cx="1524000" cy="169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482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Meditation Two: The Wax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2" y="1066800"/>
            <a:ext cx="10514331" cy="500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Terminology: Imagination vs Understanding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trike="sngStrike" dirty="0" smtClean="0"/>
              <a:t>Imagination = make-believe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u="sng" dirty="0" err="1" smtClean="0"/>
              <a:t>Imag</a:t>
            </a:r>
            <a:r>
              <a:rPr lang="en-US" u="sng" dirty="0" smtClean="0"/>
              <a:t>(e)</a:t>
            </a:r>
            <a:r>
              <a:rPr lang="en-US" dirty="0" err="1" smtClean="0"/>
              <a:t>ination</a:t>
            </a:r>
            <a:r>
              <a:rPr lang="en-US" dirty="0" smtClean="0"/>
              <a:t> = the faculty of forming images in your mind (from the 	Latin </a:t>
            </a:r>
            <a:r>
              <a:rPr lang="en-US" i="1" dirty="0" err="1" smtClean="0"/>
              <a:t>imaginari</a:t>
            </a:r>
            <a:r>
              <a:rPr lang="en-US" dirty="0" smtClean="0"/>
              <a:t> – “picture to oneself”)</a:t>
            </a:r>
          </a:p>
          <a:p>
            <a:pPr marL="0" indent="0">
              <a:buNone/>
            </a:pPr>
            <a:r>
              <a:rPr lang="en-US" dirty="0" smtClean="0"/>
              <a:t> The wax example (p. 21-23):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What changes about the wax? Notice that these are all features 	presented by the ‘imagination.’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What remains the same? What faculty of the mind recognizes this 	sameness? 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What conclusion does Descartes draw from this?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18"/>
          <a:stretch/>
        </p:blipFill>
        <p:spPr>
          <a:xfrm>
            <a:off x="10207943" y="431800"/>
            <a:ext cx="1524000" cy="169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482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Meditation Three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2" y="1066800"/>
            <a:ext cx="10514331" cy="500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Terminology: Objective reality and Formal Reality (p. 28; </a:t>
            </a:r>
            <a:r>
              <a:rPr lang="en-US" dirty="0" err="1" smtClean="0"/>
              <a:t>cf</a:t>
            </a:r>
            <a:r>
              <a:rPr lang="en-US" dirty="0" smtClean="0"/>
              <a:t> p. 9 and p. 5)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Objective reality = content of an idea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Formal reality = the form the idea exists in </a:t>
            </a:r>
            <a:r>
              <a:rPr lang="en-US" dirty="0" smtClean="0"/>
              <a:t>(i.e. </a:t>
            </a:r>
            <a:r>
              <a:rPr lang="en-US" dirty="0" smtClean="0"/>
              <a:t>thoughts in your head)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Background Assumption: </a:t>
            </a:r>
            <a:r>
              <a:rPr lang="en-US" dirty="0" smtClean="0"/>
              <a:t>Principle of Sufficient Reason (p. 28)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PSR: Nothing can come from nothing, and more cannot come from less.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Method: Look for the causes of ideas (p. 29-30)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18"/>
          <a:stretch/>
        </p:blipFill>
        <p:spPr>
          <a:xfrm>
            <a:off x="10285412" y="457199"/>
            <a:ext cx="1524000" cy="169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5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2" y="381000"/>
            <a:ext cx="2667000" cy="2514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Space Battleship </a:t>
            </a:r>
            <a:r>
              <a:rPr lang="en-US" dirty="0" err="1" smtClean="0"/>
              <a:t>Yamoto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from </a:t>
            </a:r>
            <a:r>
              <a:rPr lang="en-US" i="1" dirty="0" smtClean="0"/>
              <a:t>Star Blazers </a:t>
            </a:r>
            <a:r>
              <a:rPr lang="en-US" dirty="0" smtClean="0"/>
              <a:t>(1974)</a:t>
            </a:r>
            <a:br>
              <a:rPr lang="en-US" dirty="0" smtClean="0"/>
            </a:b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12" y="405908"/>
            <a:ext cx="8636000" cy="6045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3212" y="5005864"/>
            <a:ext cx="2743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solidFill>
                  <a:srgbClr val="6A3A20"/>
                </a:solidFill>
              </a:rPr>
              <a:t>Drawing by </a:t>
            </a:r>
            <a:r>
              <a:rPr lang="en-US" sz="2700" dirty="0" err="1">
                <a:solidFill>
                  <a:srgbClr val="6A3A20"/>
                </a:solidFill>
              </a:rPr>
              <a:t>Leiji</a:t>
            </a:r>
            <a:r>
              <a:rPr lang="en-US" sz="2700" dirty="0">
                <a:solidFill>
                  <a:srgbClr val="6A3A20"/>
                </a:solidFill>
              </a:rPr>
              <a:t> Matsumoto</a:t>
            </a:r>
            <a:r>
              <a:rPr lang="en-US" dirty="0">
                <a:solidFill>
                  <a:srgbClr val="6A3A20"/>
                </a:solidFill>
              </a:rPr>
              <a:t/>
            </a:r>
            <a:br>
              <a:rPr lang="en-US" dirty="0">
                <a:solidFill>
                  <a:srgbClr val="6A3A20"/>
                </a:solidFill>
              </a:rPr>
            </a:br>
            <a:r>
              <a:rPr lang="en-US" dirty="0">
                <a:solidFill>
                  <a:srgbClr val="6A3A20"/>
                </a:solidFill>
              </a:rPr>
              <a:t>http://ourstarblazers.com/vault/202/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2263" y="2895600"/>
            <a:ext cx="2537490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 smtClean="0"/>
              <a:t>Explained verbally in </a:t>
            </a:r>
          </a:p>
          <a:p>
            <a:r>
              <a:rPr lang="en-US" sz="1500" i="1" dirty="0" smtClean="0"/>
              <a:t>lecture:  Example of </a:t>
            </a:r>
          </a:p>
          <a:p>
            <a:r>
              <a:rPr lang="en-US" sz="1500" i="1" dirty="0" smtClean="0"/>
              <a:t>fictional idea with lots of</a:t>
            </a:r>
          </a:p>
          <a:p>
            <a:r>
              <a:rPr lang="en-US" sz="1500" i="1" dirty="0" smtClean="0"/>
              <a:t>“objective” reality, that </a:t>
            </a:r>
          </a:p>
          <a:p>
            <a:r>
              <a:rPr lang="en-US" sz="1500" i="1" dirty="0" smtClean="0"/>
              <a:t>needed a powerful cause</a:t>
            </a:r>
          </a:p>
          <a:p>
            <a:r>
              <a:rPr lang="en-US" sz="1500" i="1" dirty="0" smtClean="0"/>
              <a:t>(e.g. Matsumoto’s knowledge</a:t>
            </a:r>
          </a:p>
          <a:p>
            <a:r>
              <a:rPr lang="en-US" sz="1500" i="1" dirty="0" smtClean="0"/>
              <a:t>and imagination)</a:t>
            </a:r>
            <a:endParaRPr lang="en-US" sz="1500" i="1" dirty="0"/>
          </a:p>
        </p:txBody>
      </p:sp>
    </p:spTree>
    <p:extLst>
      <p:ext uri="{BB962C8B-B14F-4D97-AF65-F5344CB8AC3E}">
        <p14:creationId xmlns:p14="http://schemas.microsoft.com/office/powerpoint/2010/main" val="248649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446" y="542671"/>
            <a:ext cx="9751060" cy="609600"/>
          </a:xfrm>
        </p:spPr>
        <p:txBody>
          <a:bodyPr/>
          <a:lstStyle/>
          <a:p>
            <a:pPr algn="ctr"/>
            <a:r>
              <a:rPr lang="en-US" dirty="0" smtClean="0"/>
              <a:t>Dr. Bowman’s Trash-to-Gold Machine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43468173"/>
              </p:ext>
            </p:extLst>
          </p:nvPr>
        </p:nvGraphicFramePr>
        <p:xfrm>
          <a:off x="1219200" y="1828800"/>
          <a:ext cx="9980613" cy="424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05892" y="1295400"/>
            <a:ext cx="492012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 smtClean="0"/>
              <a:t>Explained verbally in  lecture:  </a:t>
            </a:r>
          </a:p>
          <a:p>
            <a:r>
              <a:rPr lang="en-US" sz="1500" i="1" dirty="0" smtClean="0"/>
              <a:t>Example of  fictional idea with very little “objective” reality</a:t>
            </a:r>
          </a:p>
          <a:p>
            <a:r>
              <a:rPr lang="en-US" sz="1500" i="1" dirty="0" smtClean="0"/>
              <a:t>It doesn’t take a very powerful mind to come up with this. </a:t>
            </a:r>
            <a:endParaRPr lang="en-US" sz="1500" i="1" dirty="0"/>
          </a:p>
        </p:txBody>
      </p:sp>
    </p:spTree>
    <p:extLst>
      <p:ext uri="{BB962C8B-B14F-4D97-AF65-F5344CB8AC3E}">
        <p14:creationId xmlns:p14="http://schemas.microsoft.com/office/powerpoint/2010/main" val="245993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rx Presentation 10-22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Marx Presentation 10-22</Template>
  <TotalTime>0</TotalTime>
  <Words>267</Words>
  <Application>Microsoft Office PowerPoint</Application>
  <PresentationFormat>Custom</PresentationFormat>
  <Paragraphs>79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Marx Presentation 10-22</vt:lpstr>
      <vt:lpstr>René Descartes (1596-1650)</vt:lpstr>
      <vt:lpstr>Meditation One</vt:lpstr>
      <vt:lpstr>Meditation One: Doubting the Senses</vt:lpstr>
      <vt:lpstr>Meditation One: Doubting Everything</vt:lpstr>
      <vt:lpstr>Meditation Two: “I exist” </vt:lpstr>
      <vt:lpstr>Meditation Two: The Wax</vt:lpstr>
      <vt:lpstr>Meditation Two: The Wax</vt:lpstr>
      <vt:lpstr>Meditation Two: The Wax</vt:lpstr>
      <vt:lpstr>Meditation Three</vt:lpstr>
      <vt:lpstr>Space Battleship Yamoto  from Star Blazers (1974) </vt:lpstr>
      <vt:lpstr>Dr. Bowman’s Trash-to-Gold Machine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2014-01-24T01:07:28Z</dcterms:created>
  <dcterms:modified xsi:type="dcterms:W3CDTF">2016-04-19T10:30:38Z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TC028010599991</vt:lpwstr>
  </property>
</Properties>
</file>