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6" r:id="rId2"/>
  </p:sldMasterIdLst>
  <p:notesMasterIdLst>
    <p:notesMasterId r:id="rId7"/>
  </p:notesMasterIdLst>
  <p:handoutMasterIdLst>
    <p:handoutMasterId r:id="rId8"/>
  </p:handoutMasterIdLst>
  <p:sldIdLst>
    <p:sldId id="289" r:id="rId3"/>
    <p:sldId id="288" r:id="rId4"/>
    <p:sldId id="291" r:id="rId5"/>
    <p:sldId id="290" r:id="rId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>
        <p:scale>
          <a:sx n="81" d="100"/>
          <a:sy n="81" d="100"/>
        </p:scale>
        <p:origin x="-246" y="3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6E22E-288A-414B-A8DE-E4DBD03D5FC0}" type="datetimeFigureOut">
              <a:rPr lang="en-US"/>
              <a:t>4/17/2016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9AE7E-E0F9-4C51-AD9A-F4C3A6E23BBF}" type="datetimeFigureOut">
              <a:rPr lang="en-US"/>
              <a:t>4/17/2016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Oval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Oval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Group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Oval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Rounded Rectangle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4/17/2016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ic.edu/aic/collections/artwork/14568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8412" y="228600"/>
            <a:ext cx="3580129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Frederick Douglass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12" y="756334"/>
            <a:ext cx="4609096" cy="577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08267" y="4800600"/>
            <a:ext cx="373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Daguerreotype Photo by Samuel J. </a:t>
            </a:r>
            <a:r>
              <a:rPr lang="en-US" dirty="0" smtClean="0"/>
              <a:t>Miller, taken between 1847 and 1852</a:t>
            </a:r>
          </a:p>
          <a:p>
            <a:r>
              <a:rPr lang="en-US" dirty="0" smtClean="0"/>
              <a:t>Location: Art </a:t>
            </a:r>
            <a:r>
              <a:rPr lang="en-US" dirty="0"/>
              <a:t>Institute of </a:t>
            </a:r>
            <a:r>
              <a:rPr lang="en-US" dirty="0" smtClean="0"/>
              <a:t>Chicago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www.artic.edu/aic/collections/artwork/145681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30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04800"/>
            <a:ext cx="975106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 smtClean="0"/>
              <a:t>Timeline</a:t>
            </a:r>
            <a:endParaRPr lang="en-US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2" y="990600"/>
            <a:ext cx="10820400" cy="5562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1776</a:t>
            </a:r>
            <a:r>
              <a:rPr lang="en-US" dirty="0" smtClean="0"/>
              <a:t>: </a:t>
            </a:r>
            <a:r>
              <a:rPr lang="en-US" i="1" dirty="0" smtClean="0"/>
              <a:t>Declaration </a:t>
            </a:r>
            <a:r>
              <a:rPr lang="en-US" i="1" dirty="0"/>
              <a:t>of Independence </a:t>
            </a:r>
            <a:endParaRPr lang="en-US" i="1" dirty="0" smtClean="0"/>
          </a:p>
          <a:p>
            <a:pPr marL="0" indent="0">
              <a:buNone/>
            </a:pPr>
            <a:r>
              <a:rPr lang="en-US" u="sng" dirty="0" smtClean="0"/>
              <a:t>1793</a:t>
            </a:r>
            <a:r>
              <a:rPr lang="en-US" dirty="0" smtClean="0"/>
              <a:t>: </a:t>
            </a:r>
            <a:r>
              <a:rPr lang="en-US" i="1" dirty="0" smtClean="0"/>
              <a:t>Decree </a:t>
            </a:r>
            <a:r>
              <a:rPr lang="en-US" i="1" dirty="0"/>
              <a:t>of General </a:t>
            </a:r>
            <a:r>
              <a:rPr lang="en-US" i="1" dirty="0" smtClean="0"/>
              <a:t>Liberty</a:t>
            </a:r>
            <a:r>
              <a:rPr lang="en-US" dirty="0" smtClean="0"/>
              <a:t> ends slavery </a:t>
            </a:r>
            <a:r>
              <a:rPr lang="en-US" dirty="0"/>
              <a:t>in St. </a:t>
            </a:r>
            <a:r>
              <a:rPr lang="en-US" dirty="0" err="1"/>
              <a:t>Domingue</a:t>
            </a:r>
            <a:r>
              <a:rPr lang="en-US" dirty="0"/>
              <a:t> (Haiti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u="sng" dirty="0" smtClean="0"/>
              <a:t>1807/1808:</a:t>
            </a:r>
            <a:r>
              <a:rPr lang="en-US" dirty="0" smtClean="0"/>
              <a:t> Atlantic slave trade banned in Britain / the U.S. </a:t>
            </a:r>
            <a:endParaRPr lang="en-US" u="sng" dirty="0" smtClean="0"/>
          </a:p>
          <a:p>
            <a:pPr marL="0" lvl="0" indent="0">
              <a:buNone/>
            </a:pPr>
            <a:r>
              <a:rPr lang="en-US" u="sng" dirty="0"/>
              <a:t>1810-1824</a:t>
            </a:r>
            <a:r>
              <a:rPr lang="en-US" dirty="0"/>
              <a:t>: The events from the novel </a:t>
            </a:r>
            <a:r>
              <a:rPr lang="en-US" i="1" dirty="0"/>
              <a:t>Georges</a:t>
            </a:r>
            <a:r>
              <a:rPr lang="en-US" dirty="0"/>
              <a:t> take </a:t>
            </a:r>
            <a:r>
              <a:rPr lang="en-US" dirty="0" smtClean="0"/>
              <a:t>place</a:t>
            </a:r>
            <a:endParaRPr lang="en-US" u="sng" dirty="0"/>
          </a:p>
          <a:p>
            <a:pPr marL="0" indent="0">
              <a:buNone/>
            </a:pPr>
            <a:r>
              <a:rPr lang="en-US" u="sng" dirty="0"/>
              <a:t>1833</a:t>
            </a:r>
            <a:r>
              <a:rPr lang="en-US" dirty="0"/>
              <a:t>: Slavery abolished in the British Empire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u="sng" dirty="0" smtClean="0"/>
              <a:t>1848</a:t>
            </a:r>
            <a:r>
              <a:rPr lang="en-US" dirty="0"/>
              <a:t>: </a:t>
            </a:r>
            <a:r>
              <a:rPr lang="en-US" i="1" dirty="0"/>
              <a:t>Communist Manifesto</a:t>
            </a:r>
            <a:r>
              <a:rPr lang="en-US" dirty="0"/>
              <a:t> by Marx and </a:t>
            </a:r>
            <a:r>
              <a:rPr lang="en-US" dirty="0" smtClean="0"/>
              <a:t>Engels</a:t>
            </a:r>
          </a:p>
          <a:p>
            <a:pPr marL="0" lvl="0" indent="0">
              <a:buNone/>
            </a:pPr>
            <a:r>
              <a:rPr lang="en-US" u="sng" dirty="0" smtClean="0"/>
              <a:t>1850-1869</a:t>
            </a:r>
            <a:r>
              <a:rPr lang="en-US" dirty="0"/>
              <a:t>: The events from the novel </a:t>
            </a:r>
            <a:r>
              <a:rPr lang="en-US" i="1" dirty="0" err="1"/>
              <a:t>L'Assommoir</a:t>
            </a:r>
            <a:r>
              <a:rPr lang="en-US" i="1" dirty="0"/>
              <a:t> </a:t>
            </a:r>
            <a:r>
              <a:rPr lang="en-US" dirty="0"/>
              <a:t>take place </a:t>
            </a:r>
          </a:p>
          <a:p>
            <a:pPr marL="0" lvl="0" indent="0">
              <a:buNone/>
            </a:pPr>
            <a:r>
              <a:rPr lang="en-US" u="sng" dirty="0"/>
              <a:t>1852</a:t>
            </a:r>
            <a:r>
              <a:rPr lang="en-US" dirty="0"/>
              <a:t>: Frederick Douglass, “What to the Slave is the 4th of July?" </a:t>
            </a: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1863</a:t>
            </a:r>
            <a:r>
              <a:rPr lang="en-US" dirty="0" smtClean="0"/>
              <a:t>: </a:t>
            </a:r>
            <a:r>
              <a:rPr lang="en-US" i="1" dirty="0" smtClean="0"/>
              <a:t>Emancipation </a:t>
            </a:r>
            <a:r>
              <a:rPr lang="en-US" i="1" dirty="0"/>
              <a:t>Proclamation</a:t>
            </a:r>
            <a:r>
              <a:rPr lang="en-US" dirty="0"/>
              <a:t> (1863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u="sng" dirty="0" smtClean="0"/>
              <a:t>1865:</a:t>
            </a:r>
            <a:r>
              <a:rPr lang="en-US" dirty="0" smtClean="0"/>
              <a:t> Adoption of 13</a:t>
            </a:r>
            <a:r>
              <a:rPr lang="en-US" baseline="30000" dirty="0" smtClean="0"/>
              <a:t>th</a:t>
            </a:r>
            <a:r>
              <a:rPr lang="en-US" dirty="0" smtClean="0"/>
              <a:t> Amendment to U.S. Constitution </a:t>
            </a:r>
          </a:p>
          <a:p>
            <a:pPr marL="0" indent="0">
              <a:buNone/>
            </a:pPr>
            <a:r>
              <a:rPr lang="en-US" u="sng" dirty="0" smtClean="0"/>
              <a:t>1888:</a:t>
            </a:r>
            <a:r>
              <a:rPr lang="en-US" dirty="0"/>
              <a:t> Pope Leo </a:t>
            </a:r>
            <a:r>
              <a:rPr lang="en-US" dirty="0" smtClean="0"/>
              <a:t>XIII</a:t>
            </a:r>
            <a:r>
              <a:rPr lang="en-US" dirty="0"/>
              <a:t>, </a:t>
            </a:r>
            <a:r>
              <a:rPr lang="en-US" i="1" dirty="0" smtClean="0"/>
              <a:t>In </a:t>
            </a:r>
            <a:r>
              <a:rPr lang="en-US" i="1" dirty="0" err="1" smtClean="0"/>
              <a:t>Plurimis</a:t>
            </a:r>
            <a:r>
              <a:rPr lang="en-US" i="1" dirty="0"/>
              <a:t> </a:t>
            </a:r>
            <a:r>
              <a:rPr lang="en-US" dirty="0" smtClean="0"/>
              <a:t>; abolition of slavery in Brazil</a:t>
            </a:r>
            <a:endParaRPr lang="en-US" i="1" u="sng" dirty="0" smtClean="0"/>
          </a:p>
          <a:p>
            <a:pPr marL="0" lvl="0" indent="0">
              <a:buNone/>
            </a:pPr>
            <a:r>
              <a:rPr lang="en-US" u="sng" dirty="0" smtClean="0"/>
              <a:t>1891</a:t>
            </a:r>
            <a:r>
              <a:rPr lang="en-US" dirty="0"/>
              <a:t>: Pope Leo XIII, </a:t>
            </a:r>
            <a:r>
              <a:rPr lang="en-US" i="1" dirty="0"/>
              <a:t>Rerum </a:t>
            </a:r>
            <a:r>
              <a:rPr lang="en-US" i="1" dirty="0" err="1" smtClean="0"/>
              <a:t>Novarum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i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39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812" y="381000"/>
            <a:ext cx="8304529" cy="787400"/>
          </a:xfrm>
        </p:spPr>
        <p:txBody>
          <a:bodyPr/>
          <a:lstStyle/>
          <a:p>
            <a:r>
              <a:rPr lang="en-US" dirty="0" smtClean="0"/>
              <a:t>“What to the American slave is the 4</a:t>
            </a:r>
            <a:r>
              <a:rPr lang="en-US" baseline="30000" dirty="0" smtClean="0"/>
              <a:t>th</a:t>
            </a:r>
            <a:r>
              <a:rPr lang="en-US" dirty="0" smtClean="0"/>
              <a:t> of July?”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447800"/>
            <a:ext cx="9751060" cy="4953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Frederick Douglass: Who is he? Why is his identity as the speaker important? </a:t>
            </a:r>
            <a:r>
              <a:rPr lang="en-US" dirty="0" smtClean="0"/>
              <a:t>(e.g. p. 189; 194-5)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nature of American slavery: (e.g. p. 195; 196; 197-8) What made the Fugitive Slave Law especially egregious? (p. 199)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Political principles and hypocrisy:  (e.g. p. 196-7; 199; 202-203)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Religious principles and hypocrisy: (e.g. p. 200-202; 202-203)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value and limits of philosophical argument: (p. 195-6)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value and limits of appeals to history: (p. 189-193; esp. 193)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 Douglass in relation to Marx and to the themes of </a:t>
            </a:r>
            <a:r>
              <a:rPr lang="en-US" i="1" dirty="0" err="1" smtClean="0"/>
              <a:t>L’Assommoir</a:t>
            </a:r>
            <a:r>
              <a:rPr lang="en-US" dirty="0"/>
              <a:t> </a:t>
            </a:r>
            <a:r>
              <a:rPr lang="en-US" dirty="0" smtClean="0"/>
              <a:t>(also </a:t>
            </a:r>
            <a:r>
              <a:rPr lang="en-US" dirty="0" err="1" smtClean="0"/>
              <a:t>cf</a:t>
            </a:r>
            <a:r>
              <a:rPr lang="en-US" dirty="0" smtClean="0"/>
              <a:t> Chapter XI of </a:t>
            </a:r>
            <a:r>
              <a:rPr lang="en-US" i="1" dirty="0" smtClean="0"/>
              <a:t>Narrative of the Life of Frederick Douglass</a:t>
            </a:r>
            <a:r>
              <a:rPr lang="en-US" dirty="0" smtClean="0"/>
              <a:t>) </a:t>
            </a:r>
            <a:endParaRPr lang="en-US" i="1" dirty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449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612" y="381000"/>
            <a:ext cx="7848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Douglass’s Anti-Slavery Argument (p. 195-6)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295400"/>
            <a:ext cx="9751060" cy="4775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 The slave is a man (“a moral, intellectual , and responsible being”). </a:t>
            </a:r>
          </a:p>
          <a:p>
            <a:pPr marL="0" indent="0">
              <a:buNone/>
            </a:pPr>
            <a:r>
              <a:rPr lang="en-US" dirty="0" smtClean="0"/>
              <a:t>	(How does Douglass prove that even slaveholders believe this? 	What other reasons does he give to show that it’s ridiculous to be 	asked to prove this)</a:t>
            </a:r>
          </a:p>
          <a:p>
            <a:pPr marL="0" indent="0">
              <a:buNone/>
            </a:pPr>
            <a:r>
              <a:rPr lang="en-US" dirty="0" smtClean="0"/>
              <a:t>2. Man is entitled to liberty.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(How does Douglass show that his audience is committed to this 	belief?)</a:t>
            </a:r>
          </a:p>
          <a:p>
            <a:pPr marL="0" indent="0">
              <a:buNone/>
            </a:pPr>
            <a:r>
              <a:rPr lang="en-US" u="sng" dirty="0" smtClean="0"/>
              <a:t>Therefore</a:t>
            </a:r>
            <a:r>
              <a:rPr lang="en-US" dirty="0" smtClean="0"/>
              <a:t>, 3. The slave is entitled to liberty.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(How does Douglass respond to the claim that slavery is ordained </a:t>
            </a:r>
            <a:r>
              <a:rPr lang="en-US" dirty="0" smtClean="0"/>
              <a:t>by </a:t>
            </a:r>
            <a:r>
              <a:rPr lang="en-US" dirty="0" smtClean="0"/>
              <a:t>God?)</a:t>
            </a:r>
          </a:p>
        </p:txBody>
      </p:sp>
    </p:spTree>
    <p:extLst>
      <p:ext uri="{BB962C8B-B14F-4D97-AF65-F5344CB8AC3E}">
        <p14:creationId xmlns:p14="http://schemas.microsoft.com/office/powerpoint/2010/main" val="280852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oks Classic 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Classic book education presentation (widescreen)</Template>
  <TotalTime>0</TotalTime>
  <Words>329</Words>
  <Application>Microsoft Office PowerPoint</Application>
  <PresentationFormat>Custom</PresentationFormat>
  <Paragraphs>37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Books Classic 16x9</vt:lpstr>
      <vt:lpstr>Frederick Douglass</vt:lpstr>
      <vt:lpstr>Timeline</vt:lpstr>
      <vt:lpstr>“What to the American slave is the 4th of July?”</vt:lpstr>
      <vt:lpstr>Douglass’s Anti-Slavery Argument (p. 195-6)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2013-10-21T15:06:11Z</dcterms:created>
  <dcterms:modified xsi:type="dcterms:W3CDTF">2016-04-18T02:32:50Z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TC028010599991</vt:lpwstr>
  </property>
</Properties>
</file>