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6" r:id="rId2"/>
  </p:sldMasterIdLst>
  <p:notesMasterIdLst>
    <p:notesMasterId r:id="rId13"/>
  </p:notesMasterIdLst>
  <p:handoutMasterIdLst>
    <p:handoutMasterId r:id="rId14"/>
  </p:handoutMasterIdLst>
  <p:sldIdLst>
    <p:sldId id="271" r:id="rId3"/>
    <p:sldId id="298" r:id="rId4"/>
    <p:sldId id="292" r:id="rId5"/>
    <p:sldId id="297" r:id="rId6"/>
    <p:sldId id="295" r:id="rId7"/>
    <p:sldId id="296" r:id="rId8"/>
    <p:sldId id="290" r:id="rId9"/>
    <p:sldId id="285" r:id="rId10"/>
    <p:sldId id="286" r:id="rId11"/>
    <p:sldId id="287" r:id="rId1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86" autoAdjust="0"/>
    <p:restoredTop sz="94660"/>
  </p:normalViewPr>
  <p:slideViewPr>
    <p:cSldViewPr>
      <p:cViewPr>
        <p:scale>
          <a:sx n="81" d="100"/>
          <a:sy n="81" d="100"/>
        </p:scale>
        <p:origin x="12" y="306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6E22E-288A-414B-A8DE-E4DBD03D5FC0}" type="datetimeFigureOut">
              <a:rPr lang="en-US"/>
              <a:t>4/17/2016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9AE7E-E0F9-4C51-AD9A-F4C3A6E23BBF}" type="datetimeFigureOut">
              <a:rPr lang="en-US"/>
              <a:t>4/17/2016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Oval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Oval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Oval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Group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Oval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Rounded Rectangle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2612" y="533400"/>
            <a:ext cx="2827166" cy="711200"/>
          </a:xfrm>
        </p:spPr>
        <p:txBody>
          <a:bodyPr>
            <a:noAutofit/>
          </a:bodyPr>
          <a:lstStyle/>
          <a:p>
            <a:r>
              <a:rPr lang="en-US" sz="3000" dirty="0" smtClean="0"/>
              <a:t>Karl Marx (1818-1883)</a:t>
            </a:r>
            <a:endParaRPr lang="en-US" sz="3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212" y="1380565"/>
            <a:ext cx="4267200" cy="502023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71012" y="2971800"/>
            <a:ext cx="2286000" cy="568068"/>
          </a:xfrm>
        </p:spPr>
        <p:txBody>
          <a:bodyPr>
            <a:noAutofit/>
          </a:bodyPr>
          <a:lstStyle/>
          <a:p>
            <a:r>
              <a:rPr lang="en-US" dirty="0" smtClean="0"/>
              <a:t>Johnathan Wolff </a:t>
            </a:r>
          </a:p>
          <a:p>
            <a:r>
              <a:rPr lang="en-US" dirty="0" smtClean="0"/>
              <a:t>(1959-present)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212" y="3657600"/>
            <a:ext cx="2705621" cy="2743200"/>
          </a:xfrm>
        </p:spPr>
      </p:pic>
    </p:spTree>
    <p:extLst>
      <p:ext uri="{BB962C8B-B14F-4D97-AF65-F5344CB8AC3E}">
        <p14:creationId xmlns:p14="http://schemas.microsoft.com/office/powerpoint/2010/main" val="418129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281" y="800100"/>
            <a:ext cx="3199129" cy="5334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Marx on Religion 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8281" y="1333500"/>
            <a:ext cx="3275329" cy="4267200"/>
          </a:xfrm>
          <a:ln>
            <a:solidFill>
              <a:schemeClr val="accent1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3683" y="800100"/>
            <a:ext cx="4039279" cy="533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smtClean="0"/>
              <a:t>Class and Class Struggle</a:t>
            </a:r>
            <a:endParaRPr lang="en-US" u="sng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3212" y="1373932"/>
            <a:ext cx="3886200" cy="422676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u="sng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883860" y="1353716"/>
            <a:ext cx="3925551" cy="42469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83860" y="800100"/>
            <a:ext cx="4189729" cy="533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u="sng" dirty="0" smtClean="0"/>
              <a:t>Communism</a:t>
            </a:r>
            <a:endParaRPr lang="en-US" sz="2900" u="sng" dirty="0"/>
          </a:p>
        </p:txBody>
      </p:sp>
    </p:spTree>
    <p:extLst>
      <p:ext uri="{BB962C8B-B14F-4D97-AF65-F5344CB8AC3E}">
        <p14:creationId xmlns:p14="http://schemas.microsoft.com/office/powerpoint/2010/main" val="78304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787400"/>
          </a:xfrm>
        </p:spPr>
        <p:txBody>
          <a:bodyPr>
            <a:normAutofit/>
          </a:bodyPr>
          <a:lstStyle/>
          <a:p>
            <a:r>
              <a:rPr lang="en-US" dirty="0" smtClean="0"/>
              <a:t>Three Views of Human Reason and Social Progress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905000"/>
            <a:ext cx="9751060" cy="2971800"/>
          </a:xfrm>
        </p:spPr>
        <p:txBody>
          <a:bodyPr>
            <a:normAutofit/>
          </a:bodyPr>
          <a:lstStyle/>
          <a:p>
            <a:r>
              <a:rPr lang="en-US" u="sng" dirty="0" smtClean="0"/>
              <a:t>Enlightenment Liberalism</a:t>
            </a:r>
            <a:r>
              <a:rPr lang="en-US" dirty="0" smtClean="0"/>
              <a:t>: See, e.g. Wollstonecraft, p. 98-99, 100; Paine (in Wollstonecraft), p. 94); </a:t>
            </a:r>
            <a:r>
              <a:rPr lang="en-US" i="1" dirty="0" smtClean="0"/>
              <a:t>Declaration of Independence</a:t>
            </a:r>
            <a:r>
              <a:rPr lang="en-US" dirty="0" smtClean="0"/>
              <a:t>; </a:t>
            </a:r>
            <a:r>
              <a:rPr lang="en-US" i="1" dirty="0" smtClean="0"/>
              <a:t>Declaration of the Rights of Man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r>
              <a:rPr lang="en-US" u="sng" dirty="0" smtClean="0"/>
              <a:t>Conservatism</a:t>
            </a:r>
            <a:r>
              <a:rPr lang="en-US" dirty="0" smtClean="0"/>
              <a:t>: See e.g. Edmund Burke; </a:t>
            </a:r>
            <a:r>
              <a:rPr lang="en-US" dirty="0" err="1" smtClean="0"/>
              <a:t>Klemens</a:t>
            </a:r>
            <a:r>
              <a:rPr lang="en-US" dirty="0" smtClean="0"/>
              <a:t> von Metternich</a:t>
            </a:r>
            <a:r>
              <a:rPr lang="en-US" dirty="0"/>
              <a:t>): </a:t>
            </a:r>
            <a:r>
              <a:rPr lang="en-US" dirty="0" smtClean="0"/>
              <a:t>See, e.g. Metternich (in </a:t>
            </a:r>
            <a:r>
              <a:rPr lang="en-US" dirty="0" err="1" smtClean="0"/>
              <a:t>Lualdi</a:t>
            </a:r>
            <a:r>
              <a:rPr lang="en-US" dirty="0" smtClean="0"/>
              <a:t>), p. 139, 140; Burke (in Wollstonecraft), p. 84, 85  </a:t>
            </a:r>
          </a:p>
          <a:p>
            <a:r>
              <a:rPr lang="en-US" u="sng" dirty="0" smtClean="0"/>
              <a:t>Historical Materialism</a:t>
            </a:r>
            <a:r>
              <a:rPr lang="en-US" dirty="0" smtClean="0"/>
              <a:t>: Karl Marx; see definition in Wolff, p. 52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73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734946" y="800100"/>
            <a:ext cx="4189729" cy="533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smtClean="0"/>
              <a:t>Class and Class Struggle</a:t>
            </a:r>
            <a:endParaRPr lang="en-US" u="sng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9969" y="1333500"/>
            <a:ext cx="3874643" cy="30099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Bourgeoisie</a:t>
            </a:r>
          </a:p>
          <a:p>
            <a:r>
              <a:rPr lang="en-US" dirty="0" smtClean="0"/>
              <a:t>Proletariat</a:t>
            </a:r>
          </a:p>
          <a:p>
            <a:r>
              <a:rPr lang="en-US" dirty="0"/>
              <a:t>Petite </a:t>
            </a:r>
            <a:r>
              <a:rPr lang="en-US" dirty="0" smtClean="0"/>
              <a:t>Bourgeoisie</a:t>
            </a:r>
          </a:p>
          <a:p>
            <a:r>
              <a:rPr lang="en-US" dirty="0"/>
              <a:t>Land </a:t>
            </a:r>
            <a:r>
              <a:rPr lang="en-US" dirty="0" smtClean="0"/>
              <a:t>Owners/Aristocrats</a:t>
            </a:r>
          </a:p>
          <a:p>
            <a:r>
              <a:rPr lang="en-US" dirty="0"/>
              <a:t>The origins of inequality (Wolff, p. 49)</a:t>
            </a:r>
          </a:p>
          <a:p>
            <a:endParaRPr lang="en-US" dirty="0"/>
          </a:p>
          <a:p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97454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412" y="768998"/>
            <a:ext cx="3199129" cy="5334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Marx on Religion 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812" y="1447800"/>
            <a:ext cx="3275329" cy="4267200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/>
              <a:t>Marx and the ‘Young Hegelians’ </a:t>
            </a:r>
          </a:p>
          <a:p>
            <a:r>
              <a:rPr lang="en-US" dirty="0" smtClean="0"/>
              <a:t>Marx compared to Paine </a:t>
            </a:r>
          </a:p>
          <a:p>
            <a:r>
              <a:rPr lang="en-US" dirty="0" smtClean="0"/>
              <a:t>Religion as “the opium of the people” (3 features; Wolff p. 20)</a:t>
            </a:r>
          </a:p>
          <a:p>
            <a:r>
              <a:rPr lang="en-US" dirty="0" smtClean="0"/>
              <a:t>Religion as symptom (see Wolff, p. 13)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9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3656012" y="1447800"/>
            <a:ext cx="3925551" cy="50470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Capitalism and Alienation (Wolff, p. 94)</a:t>
            </a:r>
          </a:p>
          <a:p>
            <a:r>
              <a:rPr lang="en-US" dirty="0" smtClean="0"/>
              <a:t>Freedom and domination (e.g., see </a:t>
            </a:r>
            <a:r>
              <a:rPr lang="en-US" dirty="0" err="1" smtClean="0"/>
              <a:t>Lualdi</a:t>
            </a:r>
            <a:r>
              <a:rPr lang="en-US" dirty="0" smtClean="0"/>
              <a:t>, p. 152)</a:t>
            </a:r>
          </a:p>
          <a:p>
            <a:r>
              <a:rPr lang="en-US" dirty="0" smtClean="0"/>
              <a:t>Revolutionary dictatorship (Wolff, p. 92)</a:t>
            </a:r>
          </a:p>
          <a:p>
            <a:r>
              <a:rPr lang="en-US" dirty="0" smtClean="0"/>
              <a:t>‘Utopian’ vs ‘scientific’ communism (Wolff, p. 93)</a:t>
            </a:r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418012" y="820316"/>
            <a:ext cx="4189729" cy="533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u="sng" dirty="0" smtClean="0"/>
              <a:t>Communism</a:t>
            </a:r>
            <a:endParaRPr lang="en-US" sz="2900" u="sng" dirty="0"/>
          </a:p>
        </p:txBody>
      </p:sp>
    </p:spTree>
    <p:extLst>
      <p:ext uri="{BB962C8B-B14F-4D97-AF65-F5344CB8AC3E}">
        <p14:creationId xmlns:p14="http://schemas.microsoft.com/office/powerpoint/2010/main" val="115879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281" y="800100"/>
            <a:ext cx="3199129" cy="5334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Marx on Religion 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8281" y="1333500"/>
            <a:ext cx="3275329" cy="4267200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/>
              <a:t>Marx and the ‘Young Hegelians’ </a:t>
            </a:r>
          </a:p>
          <a:p>
            <a:r>
              <a:rPr lang="en-US" dirty="0" smtClean="0"/>
              <a:t>Marx compared to Paine </a:t>
            </a:r>
          </a:p>
          <a:p>
            <a:r>
              <a:rPr lang="en-US" dirty="0" smtClean="0"/>
              <a:t>Religion as “the opium of the people” (3 features; Wolff p. 20)</a:t>
            </a:r>
          </a:p>
          <a:p>
            <a:r>
              <a:rPr lang="en-US" dirty="0" smtClean="0"/>
              <a:t>Religion as symptom (see Wolff, p. 13)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3212" y="800100"/>
            <a:ext cx="4039279" cy="533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smtClean="0"/>
              <a:t>Class and Class Struggle</a:t>
            </a:r>
            <a:endParaRPr lang="en-US" u="sng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3212" y="1373932"/>
            <a:ext cx="3886200" cy="422676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Bourgeoisie</a:t>
            </a:r>
          </a:p>
          <a:p>
            <a:r>
              <a:rPr lang="en-US" dirty="0" smtClean="0"/>
              <a:t>Proletariat</a:t>
            </a:r>
          </a:p>
          <a:p>
            <a:r>
              <a:rPr lang="en-US" dirty="0"/>
              <a:t>Petite </a:t>
            </a:r>
            <a:r>
              <a:rPr lang="en-US" dirty="0" smtClean="0"/>
              <a:t>Bourgeoisie</a:t>
            </a:r>
          </a:p>
          <a:p>
            <a:r>
              <a:rPr lang="en-US" dirty="0"/>
              <a:t>Land </a:t>
            </a:r>
            <a:r>
              <a:rPr lang="en-US" dirty="0" smtClean="0"/>
              <a:t>Owners/Aristocrats</a:t>
            </a:r>
          </a:p>
          <a:p>
            <a:r>
              <a:rPr lang="en-US" dirty="0" smtClean="0"/>
              <a:t>The origins of inequality (Wolff, p. 49)</a:t>
            </a:r>
            <a:endParaRPr lang="en-US" dirty="0"/>
          </a:p>
          <a:p>
            <a:endParaRPr lang="en-US" u="sng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883860" y="1353716"/>
            <a:ext cx="3925551" cy="42469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Capitalism and Alienation (Wolff, p. 94)</a:t>
            </a:r>
          </a:p>
          <a:p>
            <a:r>
              <a:rPr lang="en-US" dirty="0" smtClean="0"/>
              <a:t>Freedom and domination (e.g., see </a:t>
            </a:r>
            <a:r>
              <a:rPr lang="en-US" dirty="0" err="1" smtClean="0"/>
              <a:t>Lualdi</a:t>
            </a:r>
            <a:r>
              <a:rPr lang="en-US" dirty="0" smtClean="0"/>
              <a:t>, p. 152)</a:t>
            </a:r>
          </a:p>
          <a:p>
            <a:r>
              <a:rPr lang="en-US" dirty="0" smtClean="0"/>
              <a:t>Revolutionary dictatorship (Wolff, p. 92)</a:t>
            </a:r>
          </a:p>
          <a:p>
            <a:r>
              <a:rPr lang="en-US" dirty="0" smtClean="0"/>
              <a:t>‘Utopian’ vs ‘scientific’ communism (Wolff, p. 93)</a:t>
            </a:r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83860" y="800100"/>
            <a:ext cx="4189729" cy="533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u="sng" dirty="0" smtClean="0"/>
              <a:t>Communism</a:t>
            </a:r>
            <a:endParaRPr lang="en-US" sz="2900" u="sng" dirty="0"/>
          </a:p>
        </p:txBody>
      </p:sp>
    </p:spTree>
    <p:extLst>
      <p:ext uri="{BB962C8B-B14F-4D97-AF65-F5344CB8AC3E}">
        <p14:creationId xmlns:p14="http://schemas.microsoft.com/office/powerpoint/2010/main" val="418828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2" y="609600"/>
            <a:ext cx="9751060" cy="1168400"/>
          </a:xfrm>
        </p:spPr>
        <p:txBody>
          <a:bodyPr>
            <a:noAutofit/>
          </a:bodyPr>
          <a:lstStyle/>
          <a:p>
            <a:r>
              <a:rPr lang="en-US" sz="2000" b="1" dirty="0"/>
              <a:t>488 Macon, Ga. Lewis W. Hine 1-19-1909. Bibb Mill No. 1 Many youngsters here. Some boys were so small they had to climb up on the spinning frame to mend the broken threads and put back the empty bobbins. Location: Macon, Georgia.</a:t>
            </a:r>
            <a:br>
              <a:rPr lang="en-US" sz="2000" b="1" dirty="0"/>
            </a:br>
            <a:r>
              <a:rPr lang="en-US" sz="1000" b="1" dirty="0" smtClean="0"/>
              <a:t>(</a:t>
            </a:r>
            <a:r>
              <a:rPr lang="en-US" sz="1400" b="1" dirty="0" smtClean="0"/>
              <a:t>Lewis Hine, National Child </a:t>
            </a:r>
            <a:r>
              <a:rPr lang="en-US" sz="1400" b="1" dirty="0"/>
              <a:t>Labor Committee, http://www.loc.gov/pictures/collection/nclc</a:t>
            </a:r>
            <a:r>
              <a:rPr lang="en-US" sz="1400" b="1" dirty="0" smtClean="0"/>
              <a:t>/)</a:t>
            </a:r>
            <a:endParaRPr lang="en-US" sz="1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412" y="1903412"/>
            <a:ext cx="6096000" cy="4067175"/>
          </a:xfrm>
        </p:spPr>
      </p:pic>
    </p:spTree>
    <p:extLst>
      <p:ext uri="{BB962C8B-B14F-4D97-AF65-F5344CB8AC3E}">
        <p14:creationId xmlns:p14="http://schemas.microsoft.com/office/powerpoint/2010/main" val="87456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668337"/>
            <a:ext cx="9751060" cy="1168400"/>
          </a:xfrm>
        </p:spPr>
        <p:txBody>
          <a:bodyPr>
            <a:noAutofit/>
          </a:bodyPr>
          <a:lstStyle/>
          <a:p>
            <a:r>
              <a:rPr lang="en-US" sz="2000" b="1" dirty="0"/>
              <a:t>General view of the spinning room, Cornell Mill, showing some of the young boys and girls employed there. See names on other photo. Cornell Mill. Location: Fall River, Massachusetts</a:t>
            </a:r>
            <a:r>
              <a:rPr lang="en-US" sz="2000" b="1" dirty="0" smtClean="0"/>
              <a:t>. 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1400" b="1" dirty="0"/>
              <a:t>(Lewis Hine, National Child Labor Committee, http://www.loc.gov/pictures/collection/nclc/)</a:t>
            </a:r>
            <a:endParaRPr lang="en-US" sz="1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412" y="1836737"/>
            <a:ext cx="6096000" cy="4200525"/>
          </a:xfrm>
        </p:spPr>
      </p:pic>
    </p:spTree>
    <p:extLst>
      <p:ext uri="{BB962C8B-B14F-4D97-AF65-F5344CB8AC3E}">
        <p14:creationId xmlns:p14="http://schemas.microsoft.com/office/powerpoint/2010/main" val="152091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620584"/>
            <a:ext cx="9751060" cy="1168400"/>
          </a:xfrm>
        </p:spPr>
        <p:txBody>
          <a:bodyPr>
            <a:noAutofit/>
          </a:bodyPr>
          <a:lstStyle/>
          <a:p>
            <a:r>
              <a:rPr lang="en-US" sz="1800" dirty="0"/>
              <a:t>This little girl (like many others in this state) is so small she has to stand on a box to reach her machine. She is regularly employed as a knitter in London [i.e., Loudon?] Hosiery Mills. Said she did not know how long she has worked there. (See report and other photos.) Location: Loudon, Tennessee</a:t>
            </a:r>
            <a:r>
              <a:rPr lang="en-US" sz="1800" dirty="0" smtClean="0"/>
              <a:t>. </a:t>
            </a:r>
            <a:br>
              <a:rPr lang="en-US" sz="1800" dirty="0" smtClean="0"/>
            </a:br>
            <a:r>
              <a:rPr lang="en-US" sz="1400" b="1" dirty="0"/>
              <a:t>(Lewis Hine, National Child Labor Committee, http://www.loc.gov/pictures/collection/nclc/)</a:t>
            </a:r>
            <a:endParaRPr lang="en-US" sz="1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412" y="1803400"/>
            <a:ext cx="6096000" cy="4267200"/>
          </a:xfrm>
        </p:spPr>
      </p:pic>
    </p:spTree>
    <p:extLst>
      <p:ext uri="{BB962C8B-B14F-4D97-AF65-F5344CB8AC3E}">
        <p14:creationId xmlns:p14="http://schemas.microsoft.com/office/powerpoint/2010/main" val="74963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oks Classic 16x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Classic book education presentation (widescreen)</Template>
  <TotalTime>0</TotalTime>
  <Words>492</Words>
  <Application>Microsoft Office PowerPoint</Application>
  <PresentationFormat>Custom</PresentationFormat>
  <Paragraphs>45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Books Classic 16x9</vt:lpstr>
      <vt:lpstr>PowerPoint Presentation</vt:lpstr>
      <vt:lpstr>Marx on Religion  </vt:lpstr>
      <vt:lpstr>Three Views of Human Reason and Social Progress</vt:lpstr>
      <vt:lpstr>PowerPoint Presentation</vt:lpstr>
      <vt:lpstr>Marx on Religion  </vt:lpstr>
      <vt:lpstr>PowerPoint Presentation</vt:lpstr>
      <vt:lpstr>Marx on Religion  </vt:lpstr>
      <vt:lpstr>488 Macon, Ga. Lewis W. Hine 1-19-1909. Bibb Mill No. 1 Many youngsters here. Some boys were so small they had to climb up on the spinning frame to mend the broken threads and put back the empty bobbins. Location: Macon, Georgia. (Lewis Hine, National Child Labor Committee, http://www.loc.gov/pictures/collection/nclc/)</vt:lpstr>
      <vt:lpstr>General view of the spinning room, Cornell Mill, showing some of the young boys and girls employed there. See names on other photo. Cornell Mill. Location: Fall River, Massachusetts.  (Lewis Hine, National Child Labor Committee, http://www.loc.gov/pictures/collection/nclc/)</vt:lpstr>
      <vt:lpstr>This little girl (like many others in this state) is so small she has to stand on a box to reach her machine. She is regularly employed as a knitter in London [i.e., Loudon?] Hosiery Mills. Said she did not know how long she has worked there. (See report and other photos.) Location: Loudon, Tennessee.  (Lewis Hine, National Child Labor Committee, http://www.loc.gov/pictures/collection/nclc/)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2013-10-21T15:06:11Z</dcterms:created>
  <dcterms:modified xsi:type="dcterms:W3CDTF">2016-04-18T02:27:49Z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TC028010599991</vt:lpwstr>
  </property>
</Properties>
</file>