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56" r:id="rId2"/>
  </p:sldMasterIdLst>
  <p:notesMasterIdLst>
    <p:notesMasterId r:id="rId13"/>
  </p:notesMasterIdLst>
  <p:handoutMasterIdLst>
    <p:handoutMasterId r:id="rId14"/>
  </p:handoutMasterIdLst>
  <p:sldIdLst>
    <p:sldId id="296" r:id="rId3"/>
    <p:sldId id="289" r:id="rId4"/>
    <p:sldId id="297" r:id="rId5"/>
    <p:sldId id="298" r:id="rId6"/>
    <p:sldId id="301" r:id="rId7"/>
    <p:sldId id="302" r:id="rId8"/>
    <p:sldId id="303" r:id="rId9"/>
    <p:sldId id="299" r:id="rId10"/>
    <p:sldId id="300" r:id="rId11"/>
    <p:sldId id="304" r:id="rId12"/>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p:cViewPr>
        <p:scale>
          <a:sx n="81" d="100"/>
          <a:sy n="81" d="100"/>
        </p:scale>
        <p:origin x="-246" y="-36"/>
      </p:cViewPr>
      <p:guideLst>
        <p:guide orient="horz" pos="2160"/>
        <p:guide pos="3839"/>
      </p:guideLst>
    </p:cSldViewPr>
  </p:slideViewPr>
  <p:notesTextViewPr>
    <p:cViewPr>
      <p:scale>
        <a:sx n="100" d="100"/>
        <a:sy n="100" d="100"/>
      </p:scale>
      <p:origin x="0" y="0"/>
    </p:cViewPr>
  </p:notesText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0E6E22E-288A-414B-A8DE-E4DBD03D5FC0}" type="datetimeFigureOut">
              <a:rPr lang="en-US"/>
              <a:t>4/17/2016</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1114579-D02A-4B51-B5DF-8EC449F77AC7}" type="slidenum">
              <a:rPr/>
              <a:t>‹#›</a:t>
            </a:fld>
            <a:endParaRPr/>
          </a:p>
        </p:txBody>
      </p:sp>
    </p:spTree>
    <p:extLst>
      <p:ext uri="{BB962C8B-B14F-4D97-AF65-F5344CB8AC3E}">
        <p14:creationId xmlns:p14="http://schemas.microsoft.com/office/powerpoint/2010/main" val="2768126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A9AE7E-E0F9-4C51-AD9A-F4C3A6E23BBF}" type="datetimeFigureOut">
              <a:rPr lang="en-US"/>
              <a:t>4/17/2016</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074690-7256-4BB9-AC0F-97AEAE8CDEC2}" type="slidenum">
              <a:rPr/>
              <a:t>‹#›</a:t>
            </a:fld>
            <a:endParaRPr/>
          </a:p>
        </p:txBody>
      </p:sp>
    </p:spTree>
    <p:extLst>
      <p:ext uri="{BB962C8B-B14F-4D97-AF65-F5344CB8AC3E}">
        <p14:creationId xmlns:p14="http://schemas.microsoft.com/office/powerpoint/2010/main" val="427426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376792" y="1905003"/>
            <a:ext cx="9435241" cy="1625599"/>
          </a:xfrm>
        </p:spPr>
        <p:txBody>
          <a:bodyPr>
            <a:normAutofit/>
          </a:bodyPr>
          <a:lstStyle>
            <a:lvl1pPr algn="ctr">
              <a:lnSpc>
                <a:spcPct val="90000"/>
              </a:lnSpc>
              <a:defRPr sz="4800">
                <a:solidFill>
                  <a:schemeClr val="tx2"/>
                </a:solidFill>
              </a:defRPr>
            </a:lvl1pPr>
          </a:lstStyle>
          <a:p>
            <a:r>
              <a:rPr lang="en-US" smtClean="0"/>
              <a:t>Click to edit Master title style</a:t>
            </a:r>
            <a:endParaRPr/>
          </a:p>
        </p:txBody>
      </p:sp>
      <p:sp>
        <p:nvSpPr>
          <p:cNvPr id="3" name="Subtitle 2"/>
          <p:cNvSpPr>
            <a:spLocks noGrp="1"/>
          </p:cNvSpPr>
          <p:nvPr>
            <p:ph type="subTitle" idx="1"/>
          </p:nvPr>
        </p:nvSpPr>
        <p:spPr>
          <a:xfrm>
            <a:off x="1382103" y="3657123"/>
            <a:ext cx="9429931" cy="991077"/>
          </a:xfrm>
        </p:spPr>
        <p:txBody>
          <a:bodyPr>
            <a:normAutofit/>
          </a:bodyPr>
          <a:lstStyle>
            <a:lvl1pPr marL="0" indent="0" algn="ctr">
              <a:spcBef>
                <a:spcPts val="0"/>
              </a:spcBef>
              <a:buNone/>
              <a:defRPr sz="2000" cap="all"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lvl1pPr>
              <a:defRPr>
                <a:solidFill>
                  <a:schemeClr val="tx2"/>
                </a:solidFill>
              </a:defRPr>
            </a:lvl1pPr>
          </a:lstStyle>
          <a:p>
            <a:fld id="{8E36636D-D922-432D-A958-524484B5923D}" type="datetimeFigureOut">
              <a:rPr lang="en-US"/>
              <a:pPr/>
              <a:t>4/17/2016</a:t>
            </a:fld>
            <a:endParaRPr/>
          </a:p>
        </p:txBody>
      </p:sp>
      <p:sp>
        <p:nvSpPr>
          <p:cNvPr id="5" name="Footer Placeholder 4"/>
          <p:cNvSpPr>
            <a:spLocks noGrp="1"/>
          </p:cNvSpPr>
          <p:nvPr>
            <p:ph type="ftr" sz="quarter" idx="11"/>
          </p:nvPr>
        </p:nvSpPr>
        <p:spPr/>
        <p:txBody>
          <a:bodyPr/>
          <a:lstStyle>
            <a:lvl1pPr>
              <a:defRPr>
                <a:solidFill>
                  <a:schemeClr val="tx2"/>
                </a:solidFill>
              </a:defRPr>
            </a:lvl1pPr>
          </a:lstStyle>
          <a:p>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DF28FB93-0A08-4E7D-8E63-9EFA29F1E093}" type="slidenum">
              <a:rPr/>
              <a:pPr/>
              <a:t>‹#›</a:t>
            </a:fld>
            <a:endParaRPr/>
          </a:p>
        </p:txBody>
      </p:sp>
      <p:grpSp>
        <p:nvGrpSpPr>
          <p:cNvPr id="7" name="Group 6"/>
          <p:cNvGrpSpPr/>
          <p:nvPr/>
        </p:nvGrpSpPr>
        <p:grpSpPr>
          <a:xfrm>
            <a:off x="1218882" y="1600200"/>
            <a:ext cx="9739746" cy="73152"/>
            <a:chOff x="914400" y="1200150"/>
            <a:chExt cx="7306712" cy="54864"/>
          </a:xfrm>
        </p:grpSpPr>
        <p:sp>
          <p:nvSpPr>
            <p:cNvPr id="8" name="Oval 7"/>
            <p:cNvSpPr/>
            <p:nvPr/>
          </p:nvSpPr>
          <p:spPr>
            <a:xfrm>
              <a:off x="8166248" y="12001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Oval 8"/>
            <p:cNvSpPr/>
            <p:nvPr/>
          </p:nvSpPr>
          <p:spPr>
            <a:xfrm>
              <a:off x="914400" y="12001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0" name="Group 9"/>
            <p:cNvGrpSpPr/>
            <p:nvPr/>
          </p:nvGrpSpPr>
          <p:grpSpPr>
            <a:xfrm>
              <a:off x="1036847" y="1207626"/>
              <a:ext cx="7074290" cy="38998"/>
              <a:chOff x="2141408" y="1752956"/>
              <a:chExt cx="7315200" cy="38998"/>
            </a:xfrm>
            <a:solidFill>
              <a:schemeClr val="tx2"/>
            </a:solidFill>
          </p:grpSpPr>
          <p:cxnSp>
            <p:nvCxnSpPr>
              <p:cNvPr id="11" name="Straight Connector 10"/>
              <p:cNvCxnSpPr/>
              <p:nvPr/>
            </p:nvCxnSpPr>
            <p:spPr>
              <a:xfrm>
                <a:off x="2141408" y="1752956"/>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141408" y="1791954"/>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13" name="Group 12"/>
          <p:cNvGrpSpPr/>
          <p:nvPr/>
        </p:nvGrpSpPr>
        <p:grpSpPr>
          <a:xfrm>
            <a:off x="1218882" y="4851400"/>
            <a:ext cx="9739746" cy="73152"/>
            <a:chOff x="914400" y="3638550"/>
            <a:chExt cx="7306712" cy="54864"/>
          </a:xfrm>
        </p:grpSpPr>
        <p:sp>
          <p:nvSpPr>
            <p:cNvPr id="14" name="Oval 13"/>
            <p:cNvSpPr/>
            <p:nvPr/>
          </p:nvSpPr>
          <p:spPr>
            <a:xfrm>
              <a:off x="8166248" y="36385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Oval 14"/>
            <p:cNvSpPr/>
            <p:nvPr/>
          </p:nvSpPr>
          <p:spPr>
            <a:xfrm>
              <a:off x="914400" y="36385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6" name="Group 15"/>
            <p:cNvGrpSpPr/>
            <p:nvPr/>
          </p:nvGrpSpPr>
          <p:grpSpPr>
            <a:xfrm>
              <a:off x="1036847" y="3646026"/>
              <a:ext cx="7074290" cy="38998"/>
              <a:chOff x="2141408" y="1752956"/>
              <a:chExt cx="7315200" cy="38998"/>
            </a:xfrm>
            <a:solidFill>
              <a:schemeClr val="tx2"/>
            </a:solidFill>
          </p:grpSpPr>
          <p:cxnSp>
            <p:nvCxnSpPr>
              <p:cNvPr id="17" name="Straight Connector 16"/>
              <p:cNvCxnSpPr/>
              <p:nvPr/>
            </p:nvCxnSpPr>
            <p:spPr>
              <a:xfrm>
                <a:off x="2141408" y="1752956"/>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141408" y="1791954"/>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7437643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E36636D-D922-432D-A958-524484B5923D}" type="datetimeFigureOut">
              <a:rPr lang="en-US"/>
              <a:pPr/>
              <a:t>4/17/2016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3499062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22030" y="990599"/>
            <a:ext cx="9344765" cy="2235203"/>
          </a:xfrm>
        </p:spPr>
        <p:txBody>
          <a:bodyPr anchor="b">
            <a:normAutofit/>
          </a:bodyPr>
          <a:lstStyle>
            <a:lvl1pPr algn="ctr">
              <a:lnSpc>
                <a:spcPct val="90000"/>
              </a:lnSpc>
              <a:defRPr sz="4800" b="0" cap="none" baseline="0"/>
            </a:lvl1pPr>
          </a:lstStyle>
          <a:p>
            <a:r>
              <a:rPr lang="en-US" smtClean="0"/>
              <a:t>Click to edit Master title style</a:t>
            </a:r>
            <a:endParaRPr/>
          </a:p>
        </p:txBody>
      </p:sp>
      <p:sp>
        <p:nvSpPr>
          <p:cNvPr id="3" name="Text Placeholder 2"/>
          <p:cNvSpPr>
            <a:spLocks noGrp="1"/>
          </p:cNvSpPr>
          <p:nvPr>
            <p:ph type="body" idx="1"/>
          </p:nvPr>
        </p:nvSpPr>
        <p:spPr>
          <a:xfrm>
            <a:off x="1422030" y="3733800"/>
            <a:ext cx="9344765" cy="1219200"/>
          </a:xfrm>
        </p:spPr>
        <p:txBody>
          <a:bodyPr anchor="t"/>
          <a:lstStyle>
            <a:lvl1pPr marL="0" indent="0" algn="ctr">
              <a:spcBef>
                <a:spcPts val="0"/>
              </a:spcBef>
              <a:buNone/>
              <a:defRPr sz="2000" cap="all"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36636D-D922-432D-A958-524484B5923D}" type="datetimeFigureOut">
              <a:rPr lang="en-US"/>
              <a:pPr/>
              <a:t>4/17/2016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grpSp>
        <p:nvGrpSpPr>
          <p:cNvPr id="13" name="Group 12"/>
          <p:cNvGrpSpPr/>
          <p:nvPr/>
        </p:nvGrpSpPr>
        <p:grpSpPr>
          <a:xfrm>
            <a:off x="3273781" y="3475736"/>
            <a:ext cx="5641265" cy="54864"/>
            <a:chOff x="2455975" y="2588441"/>
            <a:chExt cx="4232051" cy="41148"/>
          </a:xfrm>
        </p:grpSpPr>
        <p:sp>
          <p:nvSpPr>
            <p:cNvPr id="14" name="Oval 13"/>
            <p:cNvSpPr/>
            <p:nvPr/>
          </p:nvSpPr>
          <p:spPr>
            <a:xfrm>
              <a:off x="6642306" y="2588441"/>
              <a:ext cx="45720" cy="41148"/>
            </a:xfrm>
            <a:prstGeom prst="ellipse">
              <a:avLst/>
            </a:prstGeom>
            <a:solidFill>
              <a:schemeClr val="tx1"/>
            </a:solidFill>
            <a:ln w="26425"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sysClr val="window" lastClr="FFFFFF"/>
                </a:solidFill>
                <a:effectLst/>
                <a:uLnTx/>
                <a:uFillTx/>
                <a:latin typeface="Constantia"/>
                <a:ea typeface="+mn-ea"/>
                <a:cs typeface="+mn-cs"/>
              </a:endParaRPr>
            </a:p>
          </p:txBody>
        </p:sp>
        <p:sp>
          <p:nvSpPr>
            <p:cNvPr id="15" name="Oval 14"/>
            <p:cNvSpPr/>
            <p:nvPr/>
          </p:nvSpPr>
          <p:spPr>
            <a:xfrm>
              <a:off x="2455975" y="2588441"/>
              <a:ext cx="45720" cy="41148"/>
            </a:xfrm>
            <a:prstGeom prst="ellipse">
              <a:avLst/>
            </a:prstGeom>
            <a:solidFill>
              <a:schemeClr val="tx1"/>
            </a:solidFill>
            <a:ln w="26425"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sysClr val="window" lastClr="FFFFFF"/>
                </a:solidFill>
                <a:effectLst/>
                <a:uLnTx/>
                <a:uFillTx/>
                <a:latin typeface="Constantia"/>
                <a:ea typeface="+mn-ea"/>
                <a:cs typeface="+mn-cs"/>
              </a:endParaRPr>
            </a:p>
          </p:txBody>
        </p:sp>
        <p:grpSp>
          <p:nvGrpSpPr>
            <p:cNvPr id="16" name="Group 15"/>
            <p:cNvGrpSpPr/>
            <p:nvPr/>
          </p:nvGrpSpPr>
          <p:grpSpPr>
            <a:xfrm>
              <a:off x="2563229" y="2594391"/>
              <a:ext cx="4023360" cy="29249"/>
              <a:chOff x="2550323" y="3458731"/>
              <a:chExt cx="4023360" cy="38998"/>
            </a:xfrm>
          </p:grpSpPr>
          <p:cxnSp>
            <p:nvCxnSpPr>
              <p:cNvPr id="17" name="Straight Connector 16"/>
              <p:cNvCxnSpPr/>
              <p:nvPr/>
            </p:nvCxnSpPr>
            <p:spPr>
              <a:xfrm>
                <a:off x="2550323" y="3458731"/>
                <a:ext cx="4023360" cy="0"/>
              </a:xfrm>
              <a:prstGeom prst="line">
                <a:avLst/>
              </a:prstGeom>
              <a:noFill/>
              <a:ln w="12700" cap="flat" cmpd="sng" algn="ctr">
                <a:solidFill>
                  <a:schemeClr val="tx1"/>
                </a:solidFill>
                <a:prstDash val="solid"/>
              </a:ln>
              <a:effectLst/>
            </p:spPr>
          </p:cxnSp>
          <p:cxnSp>
            <p:nvCxnSpPr>
              <p:cNvPr id="18" name="Straight Connector 17"/>
              <p:cNvCxnSpPr/>
              <p:nvPr/>
            </p:nvCxnSpPr>
            <p:spPr>
              <a:xfrm>
                <a:off x="2550323" y="3497729"/>
                <a:ext cx="4023360" cy="0"/>
              </a:xfrm>
              <a:prstGeom prst="line">
                <a:avLst/>
              </a:prstGeom>
              <a:noFill/>
              <a:ln w="12700" cap="flat" cmpd="sng" algn="ctr">
                <a:solidFill>
                  <a:schemeClr val="tx1"/>
                </a:solidFill>
                <a:prstDash val="solid"/>
              </a:ln>
              <a:effectLst/>
            </p:spPr>
          </p:cxnSp>
        </p:grpSp>
      </p:grpSp>
    </p:spTree>
    <p:extLst>
      <p:ext uri="{BB962C8B-B14F-4D97-AF65-F5344CB8AC3E}">
        <p14:creationId xmlns:p14="http://schemas.microsoft.com/office/powerpoint/2010/main" val="552628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18883" y="1803400"/>
            <a:ext cx="4773956" cy="42672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195986" y="1803400"/>
            <a:ext cx="4773956" cy="42672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baseline="0"/>
            </a:lvl8pPr>
            <a:lvl9pPr>
              <a:defRPr sz="18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8E36636D-D922-432D-A958-524484B5923D}" type="datetimeFigureOut">
              <a:rPr lang="en-US"/>
              <a:pPr/>
              <a:t>4/17/2016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3860775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22945" y="1803400"/>
            <a:ext cx="4769806" cy="711200"/>
          </a:xfrm>
        </p:spPr>
        <p:txBody>
          <a:bodyPr anchor="ctr">
            <a:normAutofit/>
          </a:bodyPr>
          <a:lstStyle>
            <a:lvl1pPr marL="0" indent="0">
              <a:lnSpc>
                <a:spcPct val="90000"/>
              </a:lnSpc>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18883" y="2514600"/>
            <a:ext cx="4773956" cy="3556000"/>
          </a:xfrm>
        </p:spPr>
        <p:txBody>
          <a:bodyPr>
            <a:normAutofit/>
          </a:bodyPr>
          <a:lstStyle>
            <a:lvl1pPr>
              <a:spcBef>
                <a:spcPts val="1600"/>
              </a:spcBef>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00049" y="1803400"/>
            <a:ext cx="4769806" cy="711200"/>
          </a:xfrm>
        </p:spPr>
        <p:txBody>
          <a:bodyPr anchor="ctr">
            <a:normAutofit/>
          </a:bodyPr>
          <a:lstStyle>
            <a:lvl1pPr marL="0" indent="0">
              <a:lnSpc>
                <a:spcPct val="90000"/>
              </a:lnSpc>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5986" y="2514600"/>
            <a:ext cx="4773956" cy="3556000"/>
          </a:xfrm>
        </p:spPr>
        <p:txBody>
          <a:bodyPr>
            <a:normAutofit/>
          </a:bodyPr>
          <a:lstStyle>
            <a:lvl1pPr>
              <a:spcBef>
                <a:spcPts val="1600"/>
              </a:spcBef>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8E36636D-D922-432D-A958-524484B5923D}" type="datetimeFigureOut">
              <a:rPr lang="en-US"/>
              <a:pPr/>
              <a:t>4/17/2016</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3742583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8E36636D-D922-432D-A958-524484B5923D}" type="datetimeFigureOut">
              <a:rPr lang="en-US"/>
              <a:pPr/>
              <a:t>4/17/2016</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1565934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a:pPr/>
              <a:t>4/17/2016</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12128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lvl1pPr algn="l">
              <a:defRPr sz="3200" b="0"/>
            </a:lvl1pPr>
          </a:lstStyle>
          <a:p>
            <a:r>
              <a:rPr lang="en-US" smtClean="0"/>
              <a:t>Click to edit Master title style</a:t>
            </a:r>
            <a:endParaRPr/>
          </a:p>
        </p:txBody>
      </p:sp>
      <p:sp>
        <p:nvSpPr>
          <p:cNvPr id="3" name="Content Placeholder 2"/>
          <p:cNvSpPr>
            <a:spLocks noGrp="1"/>
          </p:cNvSpPr>
          <p:nvPr>
            <p:ph idx="1"/>
          </p:nvPr>
        </p:nvSpPr>
        <p:spPr>
          <a:xfrm>
            <a:off x="1218883" y="1803400"/>
            <a:ext cx="6602281" cy="4267201"/>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8125883" y="1803400"/>
            <a:ext cx="2844060" cy="4267201"/>
          </a:xfrm>
        </p:spPr>
        <p:txBody>
          <a:bodyPr>
            <a:normAutofit/>
          </a:bodyPr>
          <a:lstStyle>
            <a:lvl1pPr marL="0" indent="0">
              <a:spcBef>
                <a:spcPts val="1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a:pPr/>
              <a:t>4/17/2016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1858646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1218883" y="1803400"/>
            <a:ext cx="6602280" cy="4267200"/>
          </a:xfrm>
          <a:prstGeom prst="rect">
            <a:avLst/>
          </a:prstGeom>
          <a:noFill/>
          <a:ln w="1270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p:txBody>
          <a:bodyPr anchor="b">
            <a:normAutofit/>
          </a:bodyPr>
          <a:lstStyle>
            <a:lvl1pPr algn="l">
              <a:defRPr sz="3200" b="0"/>
            </a:lvl1pPr>
          </a:lstStyle>
          <a:p>
            <a:r>
              <a:rPr lang="en-US" smtClean="0"/>
              <a:t>Click to edit Master title style</a:t>
            </a:r>
            <a:endParaRPr/>
          </a:p>
        </p:txBody>
      </p:sp>
      <p:sp>
        <p:nvSpPr>
          <p:cNvPr id="3" name="Picture Placeholder 2"/>
          <p:cNvSpPr>
            <a:spLocks noGrp="1"/>
          </p:cNvSpPr>
          <p:nvPr>
            <p:ph type="pic" idx="1"/>
          </p:nvPr>
        </p:nvSpPr>
        <p:spPr>
          <a:xfrm>
            <a:off x="1338739" y="1925320"/>
            <a:ext cx="6362567" cy="4023360"/>
          </a:xfrm>
          <a:solidFill>
            <a:schemeClr val="bg2"/>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8125883" y="1803401"/>
            <a:ext cx="2844060" cy="4165600"/>
          </a:xfrm>
        </p:spPr>
        <p:txBody>
          <a:bodyPr>
            <a:normAutofit/>
          </a:bodyPr>
          <a:lstStyle>
            <a:lvl1pPr marL="0" indent="0">
              <a:spcBef>
                <a:spcPts val="1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a:pPr/>
              <a:t>4/17/2016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240505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E36636D-D922-432D-A958-524484B5923D}" type="datetimeFigureOut">
              <a:rPr lang="en-US"/>
              <a:pPr/>
              <a:t>4/17/2016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322322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34563" y="434975"/>
            <a:ext cx="1168400" cy="5661025"/>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217613" y="434975"/>
            <a:ext cx="8413750" cy="5661025"/>
          </a:xfrm>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E36636D-D922-432D-A958-524484B5923D}" type="datetimeFigureOut">
              <a:rPr lang="en-US"/>
              <a:pPr/>
              <a:t>4/17/2016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2085700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a:off x="0" y="0"/>
            <a:ext cx="12188825" cy="6858000"/>
          </a:xfrm>
          <a:prstGeom prst="rect">
            <a:avLst/>
          </a:prstGeom>
          <a:ln>
            <a:noFill/>
          </a:ln>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endParaRPr sz="2400"/>
          </a:p>
        </p:txBody>
      </p:sp>
      <p:sp>
        <p:nvSpPr>
          <p:cNvPr id="8" name="Rounded Rectangle 7"/>
          <p:cNvSpPr/>
          <p:nvPr/>
        </p:nvSpPr>
        <p:spPr>
          <a:xfrm>
            <a:off x="304721" y="301752"/>
            <a:ext cx="11579384" cy="6254496"/>
          </a:xfrm>
          <a:prstGeom prst="roundRect">
            <a:avLst>
              <a:gd name="adj" fmla="val 2341"/>
            </a:avLst>
          </a:prstGeom>
          <a:solidFill>
            <a:srgbClr val="FFFFFF"/>
          </a:solidFill>
          <a:ln>
            <a:noFill/>
          </a:ln>
          <a:effectLst>
            <a:innerShdw blurRad="508000">
              <a:srgbClr val="FFD14B">
                <a:alpha val="69804"/>
              </a:srgbClr>
            </a:innerShdw>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Placeholder 1"/>
          <p:cNvSpPr>
            <a:spLocks noGrp="1"/>
          </p:cNvSpPr>
          <p:nvPr>
            <p:ph type="title"/>
          </p:nvPr>
        </p:nvSpPr>
        <p:spPr>
          <a:xfrm>
            <a:off x="1218883" y="431800"/>
            <a:ext cx="9751060" cy="1168400"/>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218883" y="1803400"/>
            <a:ext cx="9751060" cy="4267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8836898" y="6172200"/>
            <a:ext cx="1218883" cy="304800"/>
          </a:xfrm>
          <a:prstGeom prst="rect">
            <a:avLst/>
          </a:prstGeom>
        </p:spPr>
        <p:txBody>
          <a:bodyPr vert="horz" lIns="91440" tIns="45720" rIns="91440" bIns="45720" rtlCol="0" anchor="ctr"/>
          <a:lstStyle>
            <a:lvl1pPr algn="r">
              <a:defRPr sz="1100">
                <a:solidFill>
                  <a:schemeClr val="tx1"/>
                </a:solidFill>
              </a:defRPr>
            </a:lvl1pPr>
          </a:lstStyle>
          <a:p>
            <a:fld id="{8E36636D-D922-432D-A958-524484B5923D}" type="datetimeFigureOut">
              <a:rPr lang="en-US"/>
              <a:pPr/>
              <a:t>4/17/2016</a:t>
            </a:fld>
            <a:endParaRPr/>
          </a:p>
        </p:txBody>
      </p:sp>
      <p:sp>
        <p:nvSpPr>
          <p:cNvPr id="5" name="Footer Placeholder 4"/>
          <p:cNvSpPr>
            <a:spLocks noGrp="1"/>
          </p:cNvSpPr>
          <p:nvPr>
            <p:ph type="ftr" sz="quarter" idx="3"/>
          </p:nvPr>
        </p:nvSpPr>
        <p:spPr>
          <a:xfrm>
            <a:off x="1218882" y="6172200"/>
            <a:ext cx="7414870" cy="304800"/>
          </a:xfrm>
          <a:prstGeom prst="rect">
            <a:avLst/>
          </a:prstGeom>
        </p:spPr>
        <p:txBody>
          <a:bodyPr vert="horz" lIns="91440" tIns="45720" rIns="91440" bIns="45720" rtlCol="0" anchor="ctr"/>
          <a:lstStyle>
            <a:lvl1pPr algn="l">
              <a:defRPr sz="1100">
                <a:solidFill>
                  <a:schemeClr val="tx1"/>
                </a:solidFill>
              </a:defRPr>
            </a:lvl1pPr>
          </a:lstStyle>
          <a:p>
            <a:endParaRPr/>
          </a:p>
        </p:txBody>
      </p:sp>
      <p:sp>
        <p:nvSpPr>
          <p:cNvPr id="6" name="Slide Number Placeholder 5"/>
          <p:cNvSpPr>
            <a:spLocks noGrp="1"/>
          </p:cNvSpPr>
          <p:nvPr>
            <p:ph type="sldNum" sz="quarter" idx="4"/>
          </p:nvPr>
        </p:nvSpPr>
        <p:spPr>
          <a:xfrm>
            <a:off x="10258928" y="6172200"/>
            <a:ext cx="711015" cy="304800"/>
          </a:xfrm>
          <a:prstGeom prst="rect">
            <a:avLst/>
          </a:prstGeom>
        </p:spPr>
        <p:txBody>
          <a:bodyPr vert="horz" lIns="91440" tIns="45720" rIns="91440" bIns="45720" rtlCol="0" anchor="ctr"/>
          <a:lstStyle>
            <a:lvl1pPr algn="r">
              <a:defRPr sz="1100">
                <a:solidFill>
                  <a:schemeClr val="tx1"/>
                </a:solidFill>
              </a:defRPr>
            </a:lvl1pPr>
          </a:lstStyle>
          <a:p>
            <a:fld id="{DF28FB93-0A08-4E7D-8E63-9EFA29F1E093}" type="slidenum">
              <a:rPr/>
              <a:pPr/>
              <a:t>‹#›</a:t>
            </a:fld>
            <a:endParaRPr/>
          </a:p>
        </p:txBody>
      </p:sp>
    </p:spTree>
    <p:extLst>
      <p:ext uri="{BB962C8B-B14F-4D97-AF65-F5344CB8AC3E}">
        <p14:creationId xmlns:p14="http://schemas.microsoft.com/office/powerpoint/2010/main" val="50722172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246888" indent="-246888" algn="l" defTabSz="914400" rtl="0" eaLnBrk="1" latinLnBrk="0" hangingPunct="1">
        <a:lnSpc>
          <a:spcPct val="90000"/>
        </a:lnSpc>
        <a:spcBef>
          <a:spcPts val="1800"/>
        </a:spcBef>
        <a:buClr>
          <a:schemeClr val="tx1"/>
        </a:buClr>
        <a:buFont typeface="Arial" pitchFamily="34" charset="0"/>
        <a:buChar char="•"/>
        <a:defRPr sz="2400" kern="1200">
          <a:solidFill>
            <a:schemeClr val="tx1"/>
          </a:solidFill>
          <a:latin typeface="+mn-lt"/>
          <a:ea typeface="+mn-ea"/>
          <a:cs typeface="+mn-cs"/>
        </a:defRPr>
      </a:lvl1pPr>
      <a:lvl2pPr marL="548640" indent="-246888" algn="l" defTabSz="914400" rtl="0" eaLnBrk="1" latinLnBrk="0" hangingPunct="1">
        <a:lnSpc>
          <a:spcPct val="90000"/>
        </a:lnSpc>
        <a:spcBef>
          <a:spcPts val="800"/>
        </a:spcBef>
        <a:buClr>
          <a:schemeClr val="tx1"/>
        </a:buClr>
        <a:buFont typeface="Arial" pitchFamily="34" charset="0"/>
        <a:buChar char="•"/>
        <a:defRPr sz="2000" kern="1200">
          <a:solidFill>
            <a:schemeClr val="tx1"/>
          </a:solidFill>
          <a:latin typeface="+mn-lt"/>
          <a:ea typeface="+mn-ea"/>
          <a:cs typeface="+mn-cs"/>
        </a:defRPr>
      </a:lvl2pPr>
      <a:lvl3pPr marL="850392" indent="-246888" algn="l" defTabSz="914400" rtl="0" eaLnBrk="1" latinLnBrk="0" hangingPunct="1">
        <a:lnSpc>
          <a:spcPct val="90000"/>
        </a:lnSpc>
        <a:spcBef>
          <a:spcPts val="800"/>
        </a:spcBef>
        <a:buClr>
          <a:schemeClr val="tx1"/>
        </a:buClr>
        <a:buFont typeface="Arial" pitchFamily="34" charset="0"/>
        <a:buChar char="•"/>
        <a:defRPr sz="1800" kern="1200">
          <a:solidFill>
            <a:schemeClr val="tx1"/>
          </a:solidFill>
          <a:latin typeface="+mn-lt"/>
          <a:ea typeface="+mn-ea"/>
          <a:cs typeface="+mn-cs"/>
        </a:defRPr>
      </a:lvl3pPr>
      <a:lvl4pPr marL="1152144"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4pPr>
      <a:lvl5pPr marL="1453896"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5pPr>
      <a:lvl6pPr marL="1755648"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6pPr>
      <a:lvl7pPr marL="2057400"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7pPr>
      <a:lvl8pPr marL="2359152"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8pPr>
      <a:lvl9pPr marL="2660904"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John Rawls (1921-2002) </a:t>
            </a:r>
            <a:br>
              <a:rPr lang="en-US" dirty="0" smtClean="0"/>
            </a:b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94012" y="1676400"/>
            <a:ext cx="6096000" cy="3429000"/>
          </a:xfrm>
        </p:spPr>
      </p:pic>
      <p:sp>
        <p:nvSpPr>
          <p:cNvPr id="5" name="TextBox 4"/>
          <p:cNvSpPr txBox="1"/>
          <p:nvPr/>
        </p:nvSpPr>
        <p:spPr>
          <a:xfrm>
            <a:off x="7466012" y="5269468"/>
            <a:ext cx="1524000" cy="369332"/>
          </a:xfrm>
          <a:prstGeom prst="rect">
            <a:avLst/>
          </a:prstGeom>
          <a:noFill/>
        </p:spPr>
        <p:txBody>
          <a:bodyPr wrap="square" rtlCol="0">
            <a:spAutoFit/>
          </a:bodyPr>
          <a:lstStyle/>
          <a:p>
            <a:r>
              <a:rPr lang="en-US" dirty="0" smtClean="0"/>
              <a:t>(Paris, 1987)</a:t>
            </a:r>
            <a:endParaRPr lang="en-US" dirty="0"/>
          </a:p>
        </p:txBody>
      </p:sp>
    </p:spTree>
    <p:extLst>
      <p:ext uri="{BB962C8B-B14F-4D97-AF65-F5344CB8AC3E}">
        <p14:creationId xmlns:p14="http://schemas.microsoft.com/office/powerpoint/2010/main" val="1402148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303211" y="685800"/>
            <a:ext cx="11582400" cy="5943600"/>
          </a:xfrm>
        </p:spPr>
        <p:txBody>
          <a:bodyPr>
            <a:noAutofit/>
          </a:bodyPr>
          <a:lstStyle/>
          <a:p>
            <a:pPr>
              <a:spcBef>
                <a:spcPts val="1200"/>
              </a:spcBef>
            </a:pPr>
            <a:r>
              <a:rPr lang="en-US" sz="2200" u="sng" dirty="0" smtClean="0"/>
              <a:t>1939-1945:</a:t>
            </a:r>
            <a:r>
              <a:rPr lang="en-US" sz="2200" dirty="0" smtClean="0"/>
              <a:t> World </a:t>
            </a:r>
            <a:r>
              <a:rPr lang="en-US" sz="2200" dirty="0"/>
              <a:t>War II</a:t>
            </a:r>
          </a:p>
          <a:p>
            <a:pPr lvl="1"/>
            <a:r>
              <a:rPr lang="en-US" sz="2200" dirty="0"/>
              <a:t>1939: </a:t>
            </a:r>
            <a:r>
              <a:rPr lang="en-US" sz="2200" b="1" u="sng" dirty="0"/>
              <a:t>Rawls enrolls at Princeton</a:t>
            </a:r>
            <a:r>
              <a:rPr lang="en-US" sz="2200" dirty="0"/>
              <a:t>; Germany invades Poland; France &amp;</a:t>
            </a:r>
            <a:r>
              <a:rPr lang="en-US" sz="2200" dirty="0" smtClean="0"/>
              <a:t> </a:t>
            </a:r>
            <a:r>
              <a:rPr lang="en-US" sz="2200" dirty="0"/>
              <a:t>Britain declare </a:t>
            </a:r>
            <a:r>
              <a:rPr lang="en-US" sz="2200" dirty="0" smtClean="0"/>
              <a:t>war</a:t>
            </a:r>
          </a:p>
          <a:p>
            <a:pPr lvl="1"/>
            <a:r>
              <a:rPr lang="en-US" sz="2200" dirty="0" smtClean="0"/>
              <a:t>1940: </a:t>
            </a:r>
            <a:r>
              <a:rPr lang="en-US" sz="2200" dirty="0"/>
              <a:t>The Battle of France; Marc Bloch writes </a:t>
            </a:r>
            <a:r>
              <a:rPr lang="en-US" sz="2200" i="1" dirty="0"/>
              <a:t>Strange Defeat</a:t>
            </a:r>
            <a:endParaRPr lang="en-US" sz="2200" dirty="0"/>
          </a:p>
          <a:p>
            <a:pPr lvl="1"/>
            <a:r>
              <a:rPr lang="en-US" sz="2200" dirty="0"/>
              <a:t>1941: Japanese attack Pearl Harbor; U.S. enters the </a:t>
            </a:r>
            <a:r>
              <a:rPr lang="en-US" sz="2200" dirty="0" smtClean="0"/>
              <a:t>war; </a:t>
            </a:r>
            <a:r>
              <a:rPr lang="en-US" sz="2200" dirty="0" err="1" smtClean="0"/>
              <a:t>Vercors</a:t>
            </a:r>
            <a:r>
              <a:rPr lang="en-US" sz="2200" dirty="0" smtClean="0"/>
              <a:t> writes </a:t>
            </a:r>
            <a:r>
              <a:rPr lang="en-US" sz="2200" i="1" dirty="0" smtClean="0"/>
              <a:t>Silence of the Sea</a:t>
            </a:r>
            <a:endParaRPr lang="en-US" sz="2200" dirty="0"/>
          </a:p>
          <a:p>
            <a:pPr lvl="1"/>
            <a:r>
              <a:rPr lang="en-US" sz="2200" dirty="0"/>
              <a:t>1942: U.S. forces withdraw from the </a:t>
            </a:r>
            <a:r>
              <a:rPr lang="en-US" sz="2200" dirty="0" smtClean="0"/>
              <a:t>Philippines; </a:t>
            </a:r>
            <a:r>
              <a:rPr lang="en-US" sz="2200" dirty="0" err="1" smtClean="0"/>
              <a:t>Vercors</a:t>
            </a:r>
            <a:r>
              <a:rPr lang="en-US" sz="2200" dirty="0" smtClean="0"/>
              <a:t> publishes </a:t>
            </a:r>
            <a:r>
              <a:rPr lang="en-US" sz="2200" i="1" dirty="0" smtClean="0"/>
              <a:t>Silence of the Sea</a:t>
            </a:r>
            <a:endParaRPr lang="en-US" sz="2200" dirty="0"/>
          </a:p>
          <a:p>
            <a:pPr lvl="1"/>
            <a:r>
              <a:rPr lang="en-US" sz="2200" dirty="0"/>
              <a:t>1943: </a:t>
            </a:r>
            <a:r>
              <a:rPr lang="en-US" sz="2200" b="1" u="sng" dirty="0"/>
              <a:t>Rawls graduates Princeton, enlists in the U.S. Army as an infantryman</a:t>
            </a:r>
            <a:r>
              <a:rPr lang="en-US" sz="2200" u="sng" dirty="0"/>
              <a:t>.</a:t>
            </a:r>
          </a:p>
          <a:p>
            <a:pPr lvl="1"/>
            <a:r>
              <a:rPr lang="en-US" sz="2200" dirty="0"/>
              <a:t>1945: </a:t>
            </a:r>
            <a:r>
              <a:rPr lang="en-US" sz="2200" dirty="0" smtClean="0"/>
              <a:t>German surrender; </a:t>
            </a:r>
            <a:r>
              <a:rPr lang="en-US" sz="2200" b="1" u="sng" dirty="0"/>
              <a:t>Battle of Luzon</a:t>
            </a:r>
            <a:r>
              <a:rPr lang="en-US" sz="2200" dirty="0"/>
              <a:t>; Hiroshima and Nagasaki; Japan surrenders; end of the war; </a:t>
            </a:r>
            <a:r>
              <a:rPr lang="en-US" sz="2200" b="1" u="sng" dirty="0" smtClean="0"/>
              <a:t>Allied </a:t>
            </a:r>
            <a:r>
              <a:rPr lang="en-US" sz="2200" b="1" u="sng" dirty="0"/>
              <a:t>occupation of </a:t>
            </a:r>
            <a:r>
              <a:rPr lang="en-US" sz="2200" b="1" u="sng" dirty="0" smtClean="0"/>
              <a:t>Japan</a:t>
            </a:r>
            <a:r>
              <a:rPr lang="en-US" sz="2200" dirty="0" smtClean="0"/>
              <a:t>; </a:t>
            </a:r>
            <a:r>
              <a:rPr lang="en-US" sz="2200" dirty="0"/>
              <a:t>Sartre delivers “Existentialism is a </a:t>
            </a:r>
            <a:r>
              <a:rPr lang="en-US" sz="2200" dirty="0" smtClean="0"/>
              <a:t>Humanism”</a:t>
            </a:r>
          </a:p>
          <a:p>
            <a:pPr>
              <a:spcBef>
                <a:spcPts val="1200"/>
              </a:spcBef>
            </a:pPr>
            <a:r>
              <a:rPr lang="en-US" sz="2200" u="sng" dirty="0" smtClean="0"/>
              <a:t>Post-1945</a:t>
            </a:r>
            <a:r>
              <a:rPr lang="en-US" sz="2200" dirty="0" smtClean="0"/>
              <a:t>: After the War</a:t>
            </a:r>
          </a:p>
          <a:p>
            <a:pPr lvl="1">
              <a:spcBef>
                <a:spcPts val="1200"/>
              </a:spcBef>
            </a:pPr>
            <a:r>
              <a:rPr lang="en-US" sz="2200" dirty="0" smtClean="0"/>
              <a:t>1946: </a:t>
            </a:r>
            <a:r>
              <a:rPr lang="en-US" sz="2200" b="1" u="sng" dirty="0" smtClean="0"/>
              <a:t>Rawls leaves the army and returns to Princeton as a graduate student</a:t>
            </a:r>
            <a:endParaRPr lang="en-US" sz="2200" dirty="0"/>
          </a:p>
          <a:p>
            <a:pPr lvl="1">
              <a:spcBef>
                <a:spcPts val="1200"/>
              </a:spcBef>
            </a:pPr>
            <a:r>
              <a:rPr lang="en-US" sz="2200" dirty="0" smtClean="0"/>
              <a:t>1971: </a:t>
            </a:r>
            <a:r>
              <a:rPr lang="en-US" sz="2200" b="1" u="sng" dirty="0" smtClean="0"/>
              <a:t>Rawls publishes </a:t>
            </a:r>
            <a:r>
              <a:rPr lang="en-US" sz="2200" b="1" i="1" u="sng" dirty="0" smtClean="0"/>
              <a:t>A Theory of Justice</a:t>
            </a:r>
          </a:p>
          <a:p>
            <a:pPr lvl="1">
              <a:spcBef>
                <a:spcPts val="1200"/>
              </a:spcBef>
            </a:pPr>
            <a:r>
              <a:rPr lang="en-US" sz="2200" dirty="0" smtClean="0"/>
              <a:t>1993: </a:t>
            </a:r>
            <a:r>
              <a:rPr lang="en-US" sz="2200" b="1" u="sng" dirty="0" smtClean="0"/>
              <a:t>Rawls publishes </a:t>
            </a:r>
            <a:r>
              <a:rPr lang="en-US" sz="2200" b="1" i="1" u="sng" dirty="0" smtClean="0"/>
              <a:t>The Law of Peoples</a:t>
            </a:r>
            <a:endParaRPr lang="en-US" sz="2200" b="1" u="sng" dirty="0" smtClean="0"/>
          </a:p>
          <a:p>
            <a:pPr lvl="1">
              <a:spcBef>
                <a:spcPts val="1200"/>
              </a:spcBef>
            </a:pPr>
            <a:r>
              <a:rPr lang="en-US" sz="2200" dirty="0" smtClean="0"/>
              <a:t>1997: </a:t>
            </a:r>
            <a:r>
              <a:rPr lang="en-US" sz="2200" b="1" u="sng" dirty="0" smtClean="0"/>
              <a:t>Rawls writes “On my Religion”</a:t>
            </a:r>
          </a:p>
          <a:p>
            <a:pPr lvl="1">
              <a:spcBef>
                <a:spcPts val="1200"/>
              </a:spcBef>
            </a:pPr>
            <a:r>
              <a:rPr lang="en-US" sz="2200" dirty="0" smtClean="0"/>
              <a:t>2001: </a:t>
            </a:r>
            <a:r>
              <a:rPr lang="en-US" sz="2200" b="1" u="sng" dirty="0" smtClean="0"/>
              <a:t>Rawls publishes </a:t>
            </a:r>
            <a:r>
              <a:rPr lang="en-US" sz="2200" b="1" i="1" u="sng" dirty="0" smtClean="0"/>
              <a:t>Justice as Fairness: A Restatement</a:t>
            </a:r>
            <a:endParaRPr lang="en-US" sz="2200" b="1" u="sng" dirty="0" smtClean="0"/>
          </a:p>
          <a:p>
            <a:pPr lvl="1">
              <a:spcBef>
                <a:spcPts val="1200"/>
              </a:spcBef>
            </a:pPr>
            <a:endParaRPr lang="en-US" sz="2200" dirty="0" smtClean="0"/>
          </a:p>
          <a:p>
            <a:pPr marL="301752" lvl="1" indent="0">
              <a:buNone/>
            </a:pPr>
            <a:endParaRPr lang="en-US" sz="2200" dirty="0" smtClean="0"/>
          </a:p>
          <a:p>
            <a:pPr marL="301752" lvl="1" indent="0">
              <a:buNone/>
            </a:pPr>
            <a:endParaRPr lang="en-US" sz="2200" u="sng" dirty="0"/>
          </a:p>
        </p:txBody>
      </p:sp>
      <p:sp>
        <p:nvSpPr>
          <p:cNvPr id="4" name="TextBox 3"/>
          <p:cNvSpPr txBox="1"/>
          <p:nvPr/>
        </p:nvSpPr>
        <p:spPr>
          <a:xfrm>
            <a:off x="5206989" y="228600"/>
            <a:ext cx="1774845" cy="584775"/>
          </a:xfrm>
          <a:prstGeom prst="rect">
            <a:avLst/>
          </a:prstGeom>
          <a:noFill/>
        </p:spPr>
        <p:txBody>
          <a:bodyPr wrap="none" rtlCol="0">
            <a:spAutoFit/>
          </a:bodyPr>
          <a:lstStyle/>
          <a:p>
            <a:r>
              <a:rPr lang="en-US" sz="3200" u="sng" dirty="0" smtClean="0"/>
              <a:t>Timeline</a:t>
            </a:r>
            <a:endParaRPr lang="en-US" sz="3200" u="sng" dirty="0"/>
          </a:p>
        </p:txBody>
      </p:sp>
    </p:spTree>
    <p:extLst>
      <p:ext uri="{BB962C8B-B14F-4D97-AF65-F5344CB8AC3E}">
        <p14:creationId xmlns:p14="http://schemas.microsoft.com/office/powerpoint/2010/main" val="1129464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012" y="533400"/>
            <a:ext cx="9751060" cy="939800"/>
          </a:xfrm>
        </p:spPr>
        <p:txBody>
          <a:bodyPr>
            <a:normAutofit fontScale="90000"/>
          </a:bodyPr>
          <a:lstStyle/>
          <a:p>
            <a:pPr algn="ctr"/>
            <a:r>
              <a:rPr lang="en-US" dirty="0" smtClean="0"/>
              <a:t>128</a:t>
            </a:r>
            <a:r>
              <a:rPr lang="en-US" baseline="30000" dirty="0" smtClean="0"/>
              <a:t>th</a:t>
            </a:r>
            <a:r>
              <a:rPr lang="en-US" dirty="0" smtClean="0"/>
              <a:t> Infantry Regiment, 32</a:t>
            </a:r>
            <a:r>
              <a:rPr lang="en-US" baseline="30000" dirty="0" smtClean="0"/>
              <a:t>nd</a:t>
            </a:r>
            <a:r>
              <a:rPr lang="en-US" dirty="0" smtClean="0"/>
              <a:t> Infantry Division</a:t>
            </a:r>
            <a:br>
              <a:rPr lang="en-US" dirty="0" smtClean="0"/>
            </a:br>
            <a:r>
              <a:rPr lang="en-US" dirty="0" smtClean="0"/>
              <a:t>Villa Verde Trail, Luzon, PI  (April 1, 1945)</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08212" y="1524000"/>
            <a:ext cx="8229600" cy="4882896"/>
          </a:xfrm>
        </p:spPr>
      </p:pic>
    </p:spTree>
    <p:extLst>
      <p:ext uri="{BB962C8B-B14F-4D97-AF65-F5344CB8AC3E}">
        <p14:creationId xmlns:p14="http://schemas.microsoft.com/office/powerpoint/2010/main" val="2953715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228600"/>
            <a:ext cx="9751060" cy="762000"/>
          </a:xfrm>
        </p:spPr>
        <p:txBody>
          <a:bodyPr/>
          <a:lstStyle/>
          <a:p>
            <a:pPr algn="ctr"/>
            <a:r>
              <a:rPr lang="en-US" dirty="0"/>
              <a:t>Villa Verde Trail, Luzon, PI</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89212" y="1143000"/>
            <a:ext cx="6858000" cy="5356860"/>
          </a:xfrm>
        </p:spPr>
      </p:pic>
    </p:spTree>
    <p:extLst>
      <p:ext uri="{BB962C8B-B14F-4D97-AF65-F5344CB8AC3E}">
        <p14:creationId xmlns:p14="http://schemas.microsoft.com/office/powerpoint/2010/main" val="3417556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Rawls </a:t>
            </a:r>
            <a:r>
              <a:rPr lang="en-US" b="1" dirty="0"/>
              <a:t>on finding a </a:t>
            </a:r>
            <a:r>
              <a:rPr lang="en-US" b="1" dirty="0" smtClean="0"/>
              <a:t>major</a:t>
            </a:r>
            <a:r>
              <a:rPr lang="en-US" dirty="0"/>
              <a:t/>
            </a:r>
            <a:br>
              <a:rPr lang="en-US" dirty="0"/>
            </a:br>
            <a:endParaRPr lang="en-US" dirty="0"/>
          </a:p>
        </p:txBody>
      </p:sp>
      <p:sp>
        <p:nvSpPr>
          <p:cNvPr id="3" name="Content Placeholder 2"/>
          <p:cNvSpPr>
            <a:spLocks noGrp="1"/>
          </p:cNvSpPr>
          <p:nvPr>
            <p:ph idx="1"/>
          </p:nvPr>
        </p:nvSpPr>
        <p:spPr>
          <a:xfrm>
            <a:off x="684212" y="1447800"/>
            <a:ext cx="10972800" cy="5029200"/>
          </a:xfrm>
        </p:spPr>
        <p:txBody>
          <a:bodyPr>
            <a:normAutofit/>
          </a:bodyPr>
          <a:lstStyle/>
          <a:p>
            <a:pPr marL="0" indent="0">
              <a:buNone/>
            </a:pPr>
            <a:r>
              <a:rPr lang="en-US" sz="2600" dirty="0" smtClean="0"/>
              <a:t>“</a:t>
            </a:r>
            <a:r>
              <a:rPr lang="en-US" sz="2600" dirty="0"/>
              <a:t>I never thought of the law, the chosen career of my father and my brother, as I felt that my stammering would prevent that; and besides it never appealed to me any more than business did. In succession I tried various subjects. Chemistry, which I began with, soon proved beyond me, as did mathematics, even more so. I experimented with painting and art. I took a course in music and was told gently by my greatly talented teachers, Roger Sessions and Milton Babbitt, whose talent was really wasted on me, that I should do something else instead. This advice would have gained A.W. Tucker’s approval, had he cared; for he muttered, when I told him I had given up the idea of studying mathematics, “I hope you find something you can do Rawls,” as if he couldn’t imagine what it might be. Nor at that time could I, but I kept trying and eventually ended up in Philosophy.” </a:t>
            </a:r>
            <a:endParaRPr lang="en-US" sz="2600" dirty="0" smtClean="0"/>
          </a:p>
          <a:p>
            <a:pPr marL="0" indent="0">
              <a:buNone/>
            </a:pPr>
            <a:r>
              <a:rPr lang="en-US" sz="1900" dirty="0" smtClean="0"/>
              <a:t>(</a:t>
            </a:r>
            <a:r>
              <a:rPr lang="en-US" sz="1900" dirty="0"/>
              <a:t>As quoted in </a:t>
            </a:r>
            <a:r>
              <a:rPr lang="en-US" sz="1900" i="1" dirty="0"/>
              <a:t>Rawls</a:t>
            </a:r>
            <a:r>
              <a:rPr lang="en-US" sz="1900" dirty="0"/>
              <a:t> by Samuel Freeman, p. 2)</a:t>
            </a:r>
          </a:p>
          <a:p>
            <a:pPr marL="0" indent="0">
              <a:buNone/>
            </a:pPr>
            <a:endParaRPr lang="en-US" dirty="0"/>
          </a:p>
        </p:txBody>
      </p:sp>
    </p:spTree>
    <p:extLst>
      <p:ext uri="{BB962C8B-B14F-4D97-AF65-F5344CB8AC3E}">
        <p14:creationId xmlns:p14="http://schemas.microsoft.com/office/powerpoint/2010/main" val="856999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612" y="304800"/>
            <a:ext cx="9751060" cy="711200"/>
          </a:xfrm>
        </p:spPr>
        <p:txBody>
          <a:bodyPr/>
          <a:lstStyle/>
          <a:p>
            <a:pPr algn="ctr"/>
            <a:r>
              <a:rPr lang="en-US" b="1" dirty="0" smtClean="0"/>
              <a:t>Rawls on never quite getting it right</a:t>
            </a:r>
            <a:endParaRPr lang="en-US" b="1" dirty="0"/>
          </a:p>
        </p:txBody>
      </p:sp>
      <p:sp>
        <p:nvSpPr>
          <p:cNvPr id="3" name="Content Placeholder 2"/>
          <p:cNvSpPr>
            <a:spLocks noGrp="1"/>
          </p:cNvSpPr>
          <p:nvPr>
            <p:ph idx="1"/>
          </p:nvPr>
        </p:nvSpPr>
        <p:spPr>
          <a:xfrm>
            <a:off x="912812" y="1295400"/>
            <a:ext cx="10057131" cy="4775200"/>
          </a:xfrm>
        </p:spPr>
        <p:txBody>
          <a:bodyPr>
            <a:normAutofit lnSpcReduction="10000"/>
          </a:bodyPr>
          <a:lstStyle/>
          <a:p>
            <a:pPr marL="0" indent="0">
              <a:buNone/>
            </a:pPr>
            <a:r>
              <a:rPr lang="en-US" dirty="0"/>
              <a:t>“Yet, as I have said, I have never felt satisfied with the understanding I could gain of Kant’s overall conception. This leaves a certain unhappiness, and I am reminded of a story about John Marin… Marin’s paintings … are a kind of figurative expressionism. In the late forties he was highly regarded as perhaps our leading artist, or among the few. … For eight year in the 1920s Marin went to Stonington, Maine, to paint and Ruth Fine, who wrote a splendid book on Marin, tells of going there to see if she could find anyone who had known him then. She finally found a lobsterman who said, ‘</a:t>
            </a:r>
            <a:r>
              <a:rPr lang="en-US" dirty="0" err="1"/>
              <a:t>Eeah</a:t>
            </a:r>
            <a:r>
              <a:rPr lang="en-US" dirty="0"/>
              <a:t>, </a:t>
            </a:r>
            <a:r>
              <a:rPr lang="en-US" dirty="0" err="1"/>
              <a:t>eeah</a:t>
            </a:r>
            <a:r>
              <a:rPr lang="en-US" dirty="0"/>
              <a:t>, we all knew him. He went out painting in his little boat day after day, week after week, summer after summer. And you know, poor fellah, he tried so hard, but he never did get it right.’ That always said it exactly for me, after all this time ‘Never did get it right</a:t>
            </a:r>
            <a:r>
              <a:rPr lang="en-US" dirty="0" smtClean="0"/>
              <a:t>.'”</a:t>
            </a:r>
          </a:p>
          <a:p>
            <a:pPr marL="0" indent="0">
              <a:buNone/>
            </a:pPr>
            <a:endParaRPr lang="en-US" dirty="0" smtClean="0"/>
          </a:p>
          <a:p>
            <a:pPr marL="0" indent="0">
              <a:buNone/>
            </a:pPr>
            <a:r>
              <a:rPr lang="en-US" sz="1800" dirty="0"/>
              <a:t>From </a:t>
            </a:r>
            <a:r>
              <a:rPr lang="en-US" sz="1800" i="1" dirty="0" smtClean="0"/>
              <a:t>Lectures </a:t>
            </a:r>
            <a:r>
              <a:rPr lang="en-US" sz="1800" i="1" dirty="0"/>
              <a:t>on the History of Political </a:t>
            </a:r>
            <a:r>
              <a:rPr lang="en-US" sz="1800" i="1" dirty="0" smtClean="0"/>
              <a:t>Philosophy</a:t>
            </a:r>
            <a:r>
              <a:rPr lang="en-US" sz="1800" dirty="0" smtClean="0"/>
              <a:t> </a:t>
            </a:r>
            <a:r>
              <a:rPr lang="en-US" sz="1800" dirty="0"/>
              <a:t>(p. xv-xvi</a:t>
            </a:r>
            <a:r>
              <a:rPr lang="en-US" sz="1800" dirty="0" smtClean="0"/>
              <a:t>)</a:t>
            </a:r>
            <a:endParaRPr lang="en-US" sz="1800" dirty="0"/>
          </a:p>
        </p:txBody>
      </p:sp>
    </p:spTree>
    <p:extLst>
      <p:ext uri="{BB962C8B-B14F-4D97-AF65-F5344CB8AC3E}">
        <p14:creationId xmlns:p14="http://schemas.microsoft.com/office/powerpoint/2010/main" val="4195362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4212" y="914400"/>
            <a:ext cx="4762500" cy="413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4012" y="1171074"/>
            <a:ext cx="4762500" cy="3619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1812" y="5159906"/>
            <a:ext cx="4291944" cy="369332"/>
          </a:xfrm>
          <a:prstGeom prst="rect">
            <a:avLst/>
          </a:prstGeom>
          <a:noFill/>
        </p:spPr>
        <p:txBody>
          <a:bodyPr wrap="none" rtlCol="0">
            <a:spAutoFit/>
          </a:bodyPr>
          <a:lstStyle/>
          <a:p>
            <a:r>
              <a:rPr lang="en-US" dirty="0" smtClean="0"/>
              <a:t>John Marin, </a:t>
            </a:r>
            <a:r>
              <a:rPr lang="en-US" i="1" dirty="0" smtClean="0"/>
              <a:t>Deer Isle, Islets, Maine</a:t>
            </a:r>
            <a:r>
              <a:rPr lang="en-US" dirty="0" smtClean="0"/>
              <a:t> (1922)</a:t>
            </a:r>
            <a:endParaRPr lang="en-US" dirty="0"/>
          </a:p>
        </p:txBody>
      </p:sp>
      <p:sp>
        <p:nvSpPr>
          <p:cNvPr id="7" name="TextBox 6"/>
          <p:cNvSpPr txBox="1"/>
          <p:nvPr/>
        </p:nvSpPr>
        <p:spPr>
          <a:xfrm>
            <a:off x="6666328" y="5159906"/>
            <a:ext cx="4481291" cy="369332"/>
          </a:xfrm>
          <a:prstGeom prst="rect">
            <a:avLst/>
          </a:prstGeom>
          <a:noFill/>
        </p:spPr>
        <p:txBody>
          <a:bodyPr wrap="none" rtlCol="0">
            <a:spAutoFit/>
          </a:bodyPr>
          <a:lstStyle/>
          <a:p>
            <a:r>
              <a:rPr lang="en-US" dirty="0" smtClean="0"/>
              <a:t>John Marin</a:t>
            </a:r>
            <a:r>
              <a:rPr lang="en-US" dirty="0"/>
              <a:t>, </a:t>
            </a:r>
            <a:r>
              <a:rPr lang="en-US" i="1" dirty="0"/>
              <a:t>Boat Off Deer Isle Maine </a:t>
            </a:r>
            <a:r>
              <a:rPr lang="en-US" dirty="0" smtClean="0"/>
              <a:t>(1926)</a:t>
            </a:r>
            <a:endParaRPr lang="en-US" dirty="0"/>
          </a:p>
        </p:txBody>
      </p:sp>
    </p:spTree>
    <p:extLst>
      <p:ext uri="{BB962C8B-B14F-4D97-AF65-F5344CB8AC3E}">
        <p14:creationId xmlns:p14="http://schemas.microsoft.com/office/powerpoint/2010/main" val="2757506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612" y="381000"/>
            <a:ext cx="9751060" cy="609600"/>
          </a:xfrm>
        </p:spPr>
        <p:txBody>
          <a:bodyPr/>
          <a:lstStyle/>
          <a:p>
            <a:pPr algn="ctr"/>
            <a:r>
              <a:rPr lang="en-US" dirty="0" smtClean="0"/>
              <a:t>“Justice as Fairness”</a:t>
            </a:r>
            <a:endParaRPr lang="en-US" dirty="0"/>
          </a:p>
        </p:txBody>
      </p:sp>
      <p:sp>
        <p:nvSpPr>
          <p:cNvPr id="3" name="Content Placeholder 2"/>
          <p:cNvSpPr>
            <a:spLocks noGrp="1"/>
          </p:cNvSpPr>
          <p:nvPr>
            <p:ph idx="1"/>
          </p:nvPr>
        </p:nvSpPr>
        <p:spPr>
          <a:xfrm>
            <a:off x="1217612" y="1143000"/>
            <a:ext cx="9751060" cy="5257800"/>
          </a:xfrm>
        </p:spPr>
        <p:txBody>
          <a:bodyPr>
            <a:normAutofit lnSpcReduction="10000"/>
          </a:bodyPr>
          <a:lstStyle/>
          <a:p>
            <a:r>
              <a:rPr lang="en-US" sz="2200" dirty="0" smtClean="0"/>
              <a:t>The aims: To specify </a:t>
            </a:r>
            <a:r>
              <a:rPr lang="en-US" sz="2200" u="sng" dirty="0" smtClean="0"/>
              <a:t>principles </a:t>
            </a:r>
            <a:r>
              <a:rPr lang="en-US" sz="2200" dirty="0" smtClean="0"/>
              <a:t>for adjudicating disagreements about how to balance freedom and equality in a democratic society, and to specify </a:t>
            </a:r>
            <a:r>
              <a:rPr lang="en-US" sz="2200" u="sng" dirty="0" smtClean="0"/>
              <a:t>a point of view </a:t>
            </a:r>
            <a:r>
              <a:rPr lang="en-US" sz="2200" dirty="0" smtClean="0"/>
              <a:t>which shows why we should adopt those principles. </a:t>
            </a:r>
          </a:p>
          <a:p>
            <a:r>
              <a:rPr lang="en-US" sz="2200" dirty="0" smtClean="0"/>
              <a:t>The two principles: </a:t>
            </a:r>
          </a:p>
          <a:p>
            <a:pPr lvl="1"/>
            <a:r>
              <a:rPr lang="en-US" sz="2200" dirty="0" smtClean="0"/>
              <a:t>Equal Basic Liberties Principle</a:t>
            </a:r>
          </a:p>
          <a:p>
            <a:pPr lvl="1"/>
            <a:r>
              <a:rPr lang="en-US" sz="2200" dirty="0" smtClean="0"/>
              <a:t>Fair Equality of Opportunity + the “Difference Principle” </a:t>
            </a:r>
          </a:p>
          <a:p>
            <a:r>
              <a:rPr lang="en-US" sz="2200" dirty="0" smtClean="0"/>
              <a:t>The point of view: the “Original Position”</a:t>
            </a:r>
          </a:p>
          <a:p>
            <a:pPr lvl="1"/>
            <a:r>
              <a:rPr lang="en-US" sz="2200" dirty="0" smtClean="0"/>
              <a:t>First, imagine that the rules of society are chosen as part of a ‘social contract’ that all citizens agree to.</a:t>
            </a:r>
          </a:p>
          <a:p>
            <a:pPr lvl="1"/>
            <a:r>
              <a:rPr lang="en-US" sz="2200" dirty="0" smtClean="0"/>
              <a:t>Second, imagine that you had to pick these rules from behind a “veil of ignorance” which makes you temporarily forget personal details about your religious affiliation, your particular skills, your race, your wealth, etc. </a:t>
            </a:r>
          </a:p>
          <a:p>
            <a:pPr lvl="1"/>
            <a:r>
              <a:rPr lang="en-US" sz="2200" dirty="0" smtClean="0"/>
              <a:t>Rawls claims that (a) whatever rules you would agree to under these hypothetical conditions are the rules of justice; and (b) that under these conditions you would choose his two principles.</a:t>
            </a:r>
          </a:p>
        </p:txBody>
      </p:sp>
    </p:spTree>
    <p:extLst>
      <p:ext uri="{BB962C8B-B14F-4D97-AF65-F5344CB8AC3E}">
        <p14:creationId xmlns:p14="http://schemas.microsoft.com/office/powerpoint/2010/main" val="1447488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612" y="381000"/>
            <a:ext cx="9751060" cy="609600"/>
          </a:xfrm>
        </p:spPr>
        <p:txBody>
          <a:bodyPr/>
          <a:lstStyle/>
          <a:p>
            <a:pPr algn="ctr"/>
            <a:r>
              <a:rPr lang="en-US" dirty="0" smtClean="0"/>
              <a:t>“Justice as Fairness”</a:t>
            </a:r>
            <a:endParaRPr lang="en-US" dirty="0"/>
          </a:p>
        </p:txBody>
      </p:sp>
      <p:sp>
        <p:nvSpPr>
          <p:cNvPr id="3" name="Content Placeholder 2"/>
          <p:cNvSpPr>
            <a:spLocks noGrp="1"/>
          </p:cNvSpPr>
          <p:nvPr>
            <p:ph idx="1"/>
          </p:nvPr>
        </p:nvSpPr>
        <p:spPr>
          <a:xfrm>
            <a:off x="1217612" y="1143000"/>
            <a:ext cx="9751060" cy="5257800"/>
          </a:xfrm>
        </p:spPr>
        <p:txBody>
          <a:bodyPr>
            <a:normAutofit/>
          </a:bodyPr>
          <a:lstStyle/>
          <a:p>
            <a:r>
              <a:rPr lang="en-US" dirty="0" smtClean="0"/>
              <a:t>The two principles: </a:t>
            </a:r>
          </a:p>
          <a:p>
            <a:pPr lvl="1"/>
            <a:r>
              <a:rPr lang="en-US" sz="2400" dirty="0" smtClean="0"/>
              <a:t>Equal Basic Liberties Principle: </a:t>
            </a:r>
          </a:p>
          <a:p>
            <a:pPr marL="301752" lvl="1" indent="0">
              <a:buNone/>
            </a:pPr>
            <a:r>
              <a:rPr lang="en-US" sz="2400" dirty="0"/>
              <a:t>	</a:t>
            </a:r>
            <a:r>
              <a:rPr lang="en-US" sz="2400" dirty="0" smtClean="0"/>
              <a:t>“Each person has the same indefeasible claim to a fully adequate 	scheme of equal basic liberties, which scheme is compatible 	with the same scheme of liberties for all.” (</a:t>
            </a:r>
            <a:r>
              <a:rPr lang="en-US" sz="2400" i="1" dirty="0" smtClean="0"/>
              <a:t>Justice as Fairness: A 	Restatement</a:t>
            </a:r>
            <a:r>
              <a:rPr lang="en-US" sz="2400" dirty="0" smtClean="0"/>
              <a:t>, p. 42)</a:t>
            </a:r>
          </a:p>
          <a:p>
            <a:pPr lvl="1"/>
            <a:r>
              <a:rPr lang="en-US" sz="2400" dirty="0" smtClean="0"/>
              <a:t>Fair Equality of Opportunity + the “Difference Principle”:</a:t>
            </a:r>
          </a:p>
          <a:p>
            <a:pPr marL="301752" lvl="1" indent="0">
              <a:buNone/>
            </a:pPr>
            <a:r>
              <a:rPr lang="en-US" sz="2400" dirty="0"/>
              <a:t>	</a:t>
            </a:r>
            <a:r>
              <a:rPr lang="en-US" sz="2400" dirty="0" smtClean="0"/>
              <a:t>“Social and economic inequalities are to satisfy two conditions: 	first, they are to be attached to offices and positions open to all 	under 	conditions of fair equality of opportunity; and second, they 	are to be to the greatest benefit of the least-advantaged 	members 	of society (the difference principle).” </a:t>
            </a:r>
            <a:r>
              <a:rPr lang="en-US" sz="2400" dirty="0"/>
              <a:t>(</a:t>
            </a:r>
            <a:r>
              <a:rPr lang="en-US" sz="2400" i="1" dirty="0"/>
              <a:t>Justice as </a:t>
            </a:r>
            <a:r>
              <a:rPr lang="en-US" sz="2400" i="1" dirty="0" smtClean="0"/>
              <a:t>Fairness</a:t>
            </a:r>
            <a:r>
              <a:rPr lang="en-US" sz="2400" i="1" dirty="0"/>
              <a:t>: A </a:t>
            </a:r>
            <a:r>
              <a:rPr lang="en-US" sz="2400" i="1" dirty="0" smtClean="0"/>
              <a:t>	Restatement</a:t>
            </a:r>
            <a:r>
              <a:rPr lang="en-US" sz="2400" dirty="0"/>
              <a:t>, p. </a:t>
            </a:r>
            <a:r>
              <a:rPr lang="en-US" sz="2400" dirty="0" smtClean="0"/>
              <a:t>42-3)</a:t>
            </a:r>
            <a:endParaRPr lang="en-US" sz="2400" dirty="0"/>
          </a:p>
          <a:p>
            <a:pPr marL="301752" lvl="1" indent="0">
              <a:buNone/>
            </a:pPr>
            <a:endParaRPr lang="en-US" sz="2400" dirty="0" smtClean="0"/>
          </a:p>
        </p:txBody>
      </p:sp>
    </p:spTree>
    <p:extLst>
      <p:ext uri="{BB962C8B-B14F-4D97-AF65-F5344CB8AC3E}">
        <p14:creationId xmlns:p14="http://schemas.microsoft.com/office/powerpoint/2010/main" val="3306057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612" y="304800"/>
            <a:ext cx="9751060" cy="609600"/>
          </a:xfrm>
        </p:spPr>
        <p:txBody>
          <a:bodyPr/>
          <a:lstStyle/>
          <a:p>
            <a:pPr algn="ctr"/>
            <a:r>
              <a:rPr lang="en-US" dirty="0" smtClean="0"/>
              <a:t>Reading Guide for 12/11</a:t>
            </a:r>
            <a:endParaRPr lang="en-US" dirty="0"/>
          </a:p>
        </p:txBody>
      </p:sp>
      <p:sp>
        <p:nvSpPr>
          <p:cNvPr id="3" name="Content Placeholder 2"/>
          <p:cNvSpPr>
            <a:spLocks noGrp="1"/>
          </p:cNvSpPr>
          <p:nvPr>
            <p:ph idx="1"/>
          </p:nvPr>
        </p:nvSpPr>
        <p:spPr>
          <a:xfrm>
            <a:off x="684212" y="1066800"/>
            <a:ext cx="11048999" cy="5003800"/>
          </a:xfrm>
        </p:spPr>
        <p:txBody>
          <a:bodyPr>
            <a:normAutofit fontScale="92500" lnSpcReduction="20000"/>
          </a:bodyPr>
          <a:lstStyle/>
          <a:p>
            <a:r>
              <a:rPr lang="en-US" dirty="0" smtClean="0"/>
              <a:t>Section 6.1: </a:t>
            </a:r>
            <a:r>
              <a:rPr lang="en-US" b="1" dirty="0" smtClean="0"/>
              <a:t>What question “immediately” arises from the idea of society as a fair system of cooperation? What kind of answer does “justice as fairness” adopt, and why?</a:t>
            </a:r>
          </a:p>
          <a:p>
            <a:r>
              <a:rPr lang="en-US" dirty="0" smtClean="0"/>
              <a:t>Section 6.2: </a:t>
            </a:r>
            <a:r>
              <a:rPr lang="en-US" b="1" dirty="0" smtClean="0"/>
              <a:t>What is the “serious difficulty” faced by any account of justice based on the idea of a contract? How is the “veil of ignorance” meant to address that difficulty?</a:t>
            </a:r>
          </a:p>
          <a:p>
            <a:r>
              <a:rPr lang="en-US" dirty="0" smtClean="0"/>
              <a:t>Section 6.3: </a:t>
            </a:r>
            <a:r>
              <a:rPr lang="en-US" i="1" dirty="0" smtClean="0"/>
              <a:t>Pay special attention to the first paragraph, which summarizes the results of Sections 6.1 and 6.2. </a:t>
            </a:r>
            <a:r>
              <a:rPr lang="en-US" b="1" dirty="0" smtClean="0"/>
              <a:t>How is the ‘original position’ connected to earlier ‘social contract’ theories? What are the two main features that distinguish Rawls’s theory from earlier social contract theories?</a:t>
            </a:r>
          </a:p>
          <a:p>
            <a:r>
              <a:rPr lang="en-US" dirty="0" smtClean="0"/>
              <a:t>Sections 6.4 and 6.5: </a:t>
            </a:r>
            <a:r>
              <a:rPr lang="en-US" b="1" dirty="0" smtClean="0"/>
              <a:t>What objection does Rawls consider, and how does he reply?</a:t>
            </a:r>
            <a:r>
              <a:rPr lang="en-US" dirty="0"/>
              <a:t> </a:t>
            </a:r>
            <a:r>
              <a:rPr lang="en-US" b="1" dirty="0" smtClean="0"/>
              <a:t>What is the original position supposed to model? </a:t>
            </a:r>
          </a:p>
          <a:p>
            <a:r>
              <a:rPr lang="en-US" dirty="0" smtClean="0"/>
              <a:t>Section 7.1: </a:t>
            </a:r>
            <a:r>
              <a:rPr lang="en-US" b="1" dirty="0" smtClean="0"/>
              <a:t>What are the two moral powers? </a:t>
            </a:r>
          </a:p>
          <a:p>
            <a:r>
              <a:rPr lang="en-US" dirty="0" smtClean="0"/>
              <a:t>Section 7.2 </a:t>
            </a:r>
            <a:r>
              <a:rPr lang="en-US" b="1" dirty="0" smtClean="0"/>
              <a:t>What does it mean to say that the conception of persons as free and equal is “political”? Where does such a political conception come from?</a:t>
            </a:r>
            <a:endParaRPr lang="en-US" dirty="0" smtClean="0"/>
          </a:p>
        </p:txBody>
      </p:sp>
    </p:spTree>
    <p:extLst>
      <p:ext uri="{BB962C8B-B14F-4D97-AF65-F5344CB8AC3E}">
        <p14:creationId xmlns:p14="http://schemas.microsoft.com/office/powerpoint/2010/main" val="641810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ooks Classic 16x9">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hade val="90000"/>
                <a:satMod val="150000"/>
              </a:schemeClr>
            </a:gs>
            <a:gs pos="60000">
              <a:schemeClr val="phClr">
                <a:shade val="20000"/>
                <a:satMod val="255000"/>
              </a:schemeClr>
            </a:gs>
          </a:gsLst>
          <a:lin ang="5400000" scaled="0"/>
        </a:gradFill>
        <a:blipFill rotWithShape="1">
          <a:blip xmlns:r="http://schemas.openxmlformats.org/officeDocument/2006/relationships" r:embed="rId1">
            <a:duotone>
              <a:schemeClr val="phClr">
                <a:shade val="12000"/>
                <a:satMod val="240000"/>
              </a:schemeClr>
              <a:schemeClr val="ph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D003AC8-209A-4321-A17C-1B7A206433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Classic book education presentation (widescreen)</Template>
  <TotalTime>0</TotalTime>
  <Words>1018</Words>
  <Application>Microsoft Office PowerPoint</Application>
  <PresentationFormat>Custom</PresentationFormat>
  <Paragraphs>50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Books Classic 16x9</vt:lpstr>
      <vt:lpstr>John Rawls (1921-2002)  </vt:lpstr>
      <vt:lpstr>PowerPoint Presentation</vt:lpstr>
      <vt:lpstr>128th Infantry Regiment, 32nd Infantry Division Villa Verde Trail, Luzon, PI  (April 1, 1945)</vt:lpstr>
      <vt:lpstr>Villa Verde Trail, Luzon, PI</vt:lpstr>
      <vt:lpstr>Rawls on finding a major </vt:lpstr>
      <vt:lpstr>Rawls on never quite getting it right</vt:lpstr>
      <vt:lpstr>PowerPoint Presentation</vt:lpstr>
      <vt:lpstr>“Justice as Fairness”</vt:lpstr>
      <vt:lpstr>“Justice as Fairness”</vt:lpstr>
      <vt:lpstr>Reading Guide for 12/11</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2013-10-21T15:06:11Z</dcterms:created>
  <dcterms:modified xsi:type="dcterms:W3CDTF">2016-04-18T02:36:05Z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TC028010599991</vt:lpwstr>
  </property>
</Properties>
</file>